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0"/>
  </p:notesMasterIdLst>
  <p:sldIdLst>
    <p:sldId id="256" r:id="rId3"/>
    <p:sldId id="273" r:id="rId4"/>
    <p:sldId id="258" r:id="rId5"/>
    <p:sldId id="274" r:id="rId6"/>
    <p:sldId id="361" r:id="rId7"/>
    <p:sldId id="362" r:id="rId8"/>
    <p:sldId id="363" r:id="rId9"/>
    <p:sldId id="365" r:id="rId10"/>
    <p:sldId id="366" r:id="rId11"/>
    <p:sldId id="367" r:id="rId12"/>
    <p:sldId id="368" r:id="rId13"/>
    <p:sldId id="369" r:id="rId14"/>
    <p:sldId id="372" r:id="rId15"/>
    <p:sldId id="370" r:id="rId16"/>
    <p:sldId id="371" r:id="rId17"/>
    <p:sldId id="373" r:id="rId18"/>
    <p:sldId id="374" r:id="rId19"/>
    <p:sldId id="376" r:id="rId20"/>
    <p:sldId id="377" r:id="rId21"/>
    <p:sldId id="379" r:id="rId22"/>
    <p:sldId id="380" r:id="rId23"/>
    <p:sldId id="381" r:id="rId24"/>
    <p:sldId id="382" r:id="rId25"/>
    <p:sldId id="383" r:id="rId26"/>
    <p:sldId id="386" r:id="rId27"/>
    <p:sldId id="384" r:id="rId28"/>
    <p:sldId id="387" r:id="rId2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8B9AC"/>
    <a:srgbClr val="7F7F7F"/>
    <a:srgbClr val="FDF0E7"/>
    <a:srgbClr val="E2DAD4"/>
    <a:srgbClr val="C8B8AC"/>
    <a:srgbClr val="FFF8E5"/>
    <a:srgbClr val="FFFFFF"/>
    <a:srgbClr val="AF98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85"/>
    <p:restoredTop sz="82716" autoAdjust="0"/>
  </p:normalViewPr>
  <p:slideViewPr>
    <p:cSldViewPr>
      <p:cViewPr varScale="1">
        <p:scale>
          <a:sx n="69" d="100"/>
          <a:sy n="69" d="100"/>
        </p:scale>
        <p:origin x="864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30C56-9581-4528-B78F-DD18EE362F39}" type="datetimeFigureOut">
              <a:rPr lang="ko-KR" altLang="en-US" smtClean="0"/>
              <a:t>2023. 3. 15.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1C11A-EB9D-4053-A12C-50606AA1D7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039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3127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436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73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0808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2676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089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8423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3280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8126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0636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991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72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355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0306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6207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1882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9727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4275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0206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marL="171450" indent="-171450">
              <a:buFontTx/>
              <a:buChar char="-"/>
            </a:pP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140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825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687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468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544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877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679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69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B77E-4DAE-47CA-AFDE-1BD6F875F3BA}" type="datetimeFigureOut">
              <a:rPr lang="ko-KR" altLang="en-US" smtClean="0"/>
              <a:t>2023. 3. 15.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60DD7-5D66-4162-8C5F-BFF8543260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452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B77E-4DAE-47CA-AFDE-1BD6F875F3BA}" type="datetimeFigureOut">
              <a:rPr lang="ko-KR" altLang="en-US" smtClean="0"/>
              <a:t>2023. 3. 15.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60DD7-5D66-4162-8C5F-BFF8543260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2884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B77E-4DAE-47CA-AFDE-1BD6F875F3BA}" type="datetimeFigureOut">
              <a:rPr lang="ko-KR" altLang="en-US" smtClean="0"/>
              <a:t>2023. 3. 15.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60DD7-5D66-4162-8C5F-BFF8543260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5225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B77E-4DAE-47CA-AFDE-1BD6F875F3BA}" type="datetimeFigureOut">
              <a:rPr lang="ko-KR" altLang="en-US" smtClean="0"/>
              <a:t>2023. 3. 15.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60DD7-5D66-4162-8C5F-BFF8543260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1215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B77E-4DAE-47CA-AFDE-1BD6F875F3BA}" type="datetimeFigureOut">
              <a:rPr lang="ko-KR" altLang="en-US" smtClean="0"/>
              <a:t>2023. 3. 15.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60DD7-5D66-4162-8C5F-BFF8543260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3651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B77E-4DAE-47CA-AFDE-1BD6F875F3BA}" type="datetimeFigureOut">
              <a:rPr lang="ko-KR" altLang="en-US" smtClean="0"/>
              <a:t>2023. 3. 15.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60DD7-5D66-4162-8C5F-BFF8543260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1607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B77E-4DAE-47CA-AFDE-1BD6F875F3BA}" type="datetimeFigureOut">
              <a:rPr lang="ko-KR" altLang="en-US" smtClean="0"/>
              <a:t>2023. 3. 15.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60DD7-5D66-4162-8C5F-BFF8543260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1971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B77E-4DAE-47CA-AFDE-1BD6F875F3BA}" type="datetimeFigureOut">
              <a:rPr lang="ko-KR" altLang="en-US" smtClean="0"/>
              <a:t>2023. 3. 15.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60DD7-5D66-4162-8C5F-BFF8543260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549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B77E-4DAE-47CA-AFDE-1BD6F875F3BA}" type="datetimeFigureOut">
              <a:rPr lang="ko-KR" altLang="en-US" smtClean="0"/>
              <a:t>2023. 3. 15.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60DD7-5D66-4162-8C5F-BFF8543260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4714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B77E-4DAE-47CA-AFDE-1BD6F875F3BA}" type="datetimeFigureOut">
              <a:rPr lang="ko-KR" altLang="en-US" smtClean="0"/>
              <a:t>2023. 3. 15.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60DD7-5D66-4162-8C5F-BFF8543260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1122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B77E-4DAE-47CA-AFDE-1BD6F875F3BA}" type="datetimeFigureOut">
              <a:rPr lang="ko-KR" altLang="en-US" smtClean="0"/>
              <a:t>2023. 3. 15.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60DD7-5D66-4162-8C5F-BFF8543260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9749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1">
    <p:bg>
      <p:bgPr>
        <a:solidFill>
          <a:srgbClr val="FBD9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8CF64-713C-40E4-9EFA-03F51C06F978}" type="datetimeFigureOut">
              <a:rPr lang="ko-KR" altLang="en-US" smtClean="0"/>
              <a:t>2023. 3. 15.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BC4E6-3638-4D23-B5E1-EDCCF0229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247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CB77E-4DAE-47CA-AFDE-1BD6F875F3BA}" type="datetimeFigureOut">
              <a:rPr lang="ko-KR" altLang="en-US" smtClean="0"/>
              <a:t>2023. 3. 15.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60DD7-5D66-4162-8C5F-BFF8543260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309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1371600" rtl="0" eaLnBrk="1" latinLnBrk="1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1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8305800" y="7018397"/>
            <a:ext cx="9116468" cy="101503"/>
            <a:chOff x="8270448" y="7756456"/>
            <a:chExt cx="9116468" cy="9950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70448" y="7756456"/>
              <a:ext cx="9116468" cy="995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5562" y="937438"/>
            <a:ext cx="1932610" cy="123892"/>
            <a:chOff x="975562" y="937438"/>
            <a:chExt cx="1932610" cy="12389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5562" y="937438"/>
              <a:ext cx="1932610" cy="123892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C854CE7-197A-4B40-91BA-06AB4824C71E}"/>
              </a:ext>
            </a:extLst>
          </p:cNvPr>
          <p:cNvSpPr txBox="1"/>
          <p:nvPr/>
        </p:nvSpPr>
        <p:spPr>
          <a:xfrm>
            <a:off x="2514600" y="2933700"/>
            <a:ext cx="13258800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Section Project 1</a:t>
            </a:r>
          </a:p>
          <a:p>
            <a:pPr algn="ctr"/>
            <a:r>
              <a:rPr lang="ko-KR" altLang="en-US" sz="6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일본 시장 진출을 위한 게임 데이터 분석</a:t>
            </a:r>
            <a:endParaRPr lang="ko-KR" altLang="en-US" sz="60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9A7233-9894-49A9-BD00-8A0D928276D9}"/>
              </a:ext>
            </a:extLst>
          </p:cNvPr>
          <p:cNvSpPr txBox="1"/>
          <p:nvPr/>
        </p:nvSpPr>
        <p:spPr>
          <a:xfrm>
            <a:off x="15773400" y="7290018"/>
            <a:ext cx="16850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AI 18</a:t>
            </a:r>
            <a:r>
              <a:rPr lang="ko-KR" altLang="en-US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</a:t>
            </a:r>
            <a:endParaRPr lang="en-US" altLang="ko-KR" sz="4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r"/>
            <a:r>
              <a:rPr lang="ko-KR" altLang="en-US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장건희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모서리가 둥근 직사각형 5">
            <a:extLst>
              <a:ext uri="{FF2B5EF4-FFF2-40B4-BE49-F238E27FC236}">
                <a16:creationId xmlns:a16="http://schemas.microsoft.com/office/drawing/2014/main" id="{4A46A372-AA94-49C2-ACAB-7EF44386CC39}"/>
              </a:ext>
            </a:extLst>
          </p:cNvPr>
          <p:cNvSpPr/>
          <p:nvPr/>
        </p:nvSpPr>
        <p:spPr>
          <a:xfrm>
            <a:off x="264319" y="1609919"/>
            <a:ext cx="17759363" cy="8405619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whit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준비</a:t>
            </a:r>
            <a:r>
              <a:rPr lang="ko-KR" altLang="en-US" sz="6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41328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개요</a:t>
            </a:r>
            <a:r>
              <a:rPr lang="en-US" altLang="ko-KR" sz="3000" dirty="0">
                <a:solidFill>
                  <a:srgbClr val="C8B8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데이터 </a:t>
            </a:r>
            <a:r>
              <a:rPr lang="ko-KR" altLang="en-US" sz="30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전처리</a:t>
            </a:r>
            <a:endParaRPr lang="ko-KR" altLang="en-US" sz="3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자유형: 도형 59">
            <a:extLst>
              <a:ext uri="{FF2B5EF4-FFF2-40B4-BE49-F238E27FC236}">
                <a16:creationId xmlns:a16="http://schemas.microsoft.com/office/drawing/2014/main" id="{22AA79C6-9D3F-2120-8944-90051F4D5697}"/>
              </a:ext>
            </a:extLst>
          </p:cNvPr>
          <p:cNvSpPr/>
          <p:nvPr/>
        </p:nvSpPr>
        <p:spPr>
          <a:xfrm>
            <a:off x="796462" y="1761237"/>
            <a:ext cx="4419600" cy="715263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4000" b="1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중복값</a:t>
            </a:r>
            <a:r>
              <a:rPr lang="ko-KR" altLang="en-US" sz="4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2B449F-D74F-B5A5-E93A-CB1C7FDE7855}"/>
              </a:ext>
            </a:extLst>
          </p:cNvPr>
          <p:cNvSpPr/>
          <p:nvPr/>
        </p:nvSpPr>
        <p:spPr>
          <a:xfrm>
            <a:off x="796461" y="2857500"/>
            <a:ext cx="45719" cy="3960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solidFill>
                <a:schemeClr val="tx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30DE7D-10E9-FB40-CD6E-378F04DF99DE}"/>
              </a:ext>
            </a:extLst>
          </p:cNvPr>
          <p:cNvSpPr txBox="1"/>
          <p:nvPr/>
        </p:nvSpPr>
        <p:spPr>
          <a:xfrm>
            <a:off x="864970" y="2556927"/>
            <a:ext cx="6450230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Name, Platform, Year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칼럼을 기준으로 </a:t>
            </a:r>
            <a:r>
              <a:rPr lang="ko-KR" altLang="en-US" sz="24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중복값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확인</a:t>
            </a:r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2EEB79-94CA-3BCF-EB5A-B14BEA301314}"/>
              </a:ext>
            </a:extLst>
          </p:cNvPr>
          <p:cNvSpPr txBox="1"/>
          <p:nvPr/>
        </p:nvSpPr>
        <p:spPr>
          <a:xfrm>
            <a:off x="779321" y="4269774"/>
            <a:ext cx="8993502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중복값</a:t>
            </a:r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확인 결과</a:t>
            </a:r>
            <a:endParaRPr lang="en-US" altLang="ko-KR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sz="1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아래 표와 같이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하나의 게임이 중복되었음을 확인</a:t>
            </a:r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EBCB2F-4A73-CFCD-B459-ABCF4524C56F}"/>
              </a:ext>
            </a:extLst>
          </p:cNvPr>
          <p:cNvSpPr txBox="1"/>
          <p:nvPr/>
        </p:nvSpPr>
        <p:spPr>
          <a:xfrm>
            <a:off x="779321" y="7530018"/>
            <a:ext cx="1284341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출고량이 거의 기입되지 않은 행을 잘못 기입된 데이터로 보고 제거</a:t>
            </a:r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0E41DB-50C3-BC78-E026-CFF052AD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750" y="5453603"/>
            <a:ext cx="14184800" cy="1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48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모서리가 둥근 직사각형 5">
            <a:extLst>
              <a:ext uri="{FF2B5EF4-FFF2-40B4-BE49-F238E27FC236}">
                <a16:creationId xmlns:a16="http://schemas.microsoft.com/office/drawing/2014/main" id="{4A46A372-AA94-49C2-ACAB-7EF44386CC39}"/>
              </a:ext>
            </a:extLst>
          </p:cNvPr>
          <p:cNvSpPr/>
          <p:nvPr/>
        </p:nvSpPr>
        <p:spPr>
          <a:xfrm>
            <a:off x="264319" y="1609919"/>
            <a:ext cx="17759363" cy="8405619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whit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준비</a:t>
            </a:r>
            <a:r>
              <a:rPr lang="ko-KR" altLang="en-US" sz="6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41328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개요</a:t>
            </a:r>
            <a:r>
              <a:rPr lang="en-US" altLang="ko-KR" sz="3000" dirty="0">
                <a:solidFill>
                  <a:srgbClr val="C8B8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데이터 </a:t>
            </a:r>
            <a:r>
              <a:rPr lang="ko-KR" altLang="en-US" sz="30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전처리</a:t>
            </a:r>
            <a:endParaRPr lang="ko-KR" altLang="en-US" sz="3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자유형: 도형 59">
            <a:extLst>
              <a:ext uri="{FF2B5EF4-FFF2-40B4-BE49-F238E27FC236}">
                <a16:creationId xmlns:a16="http://schemas.microsoft.com/office/drawing/2014/main" id="{22AA79C6-9D3F-2120-8944-90051F4D5697}"/>
              </a:ext>
            </a:extLst>
          </p:cNvPr>
          <p:cNvSpPr/>
          <p:nvPr/>
        </p:nvSpPr>
        <p:spPr>
          <a:xfrm>
            <a:off x="796462" y="1761237"/>
            <a:ext cx="4419600" cy="715263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4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칼럼 생성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2B449F-D74F-B5A5-E93A-CB1C7FDE7855}"/>
              </a:ext>
            </a:extLst>
          </p:cNvPr>
          <p:cNvSpPr/>
          <p:nvPr/>
        </p:nvSpPr>
        <p:spPr>
          <a:xfrm flipH="1">
            <a:off x="750741" y="2857500"/>
            <a:ext cx="45719" cy="8229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solidFill>
                <a:schemeClr val="tx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30DE7D-10E9-FB40-CD6E-378F04DF99DE}"/>
              </a:ext>
            </a:extLst>
          </p:cNvPr>
          <p:cNvSpPr txBox="1"/>
          <p:nvPr/>
        </p:nvSpPr>
        <p:spPr>
          <a:xfrm>
            <a:off x="864969" y="2556927"/>
            <a:ext cx="9863993" cy="169277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전 지역에서의 출고량을 나타내는 </a:t>
            </a:r>
            <a:r>
              <a:rPr lang="en-US" altLang="ko-KR" sz="24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Total_Sales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칼럼 생성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Platform 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칼럼의 값이 너무 다양해서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이를 줄이고자 </a:t>
            </a:r>
            <a:r>
              <a:rPr lang="en-US" altLang="ko-KR" sz="24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Platform_Series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칼럼 생성</a:t>
            </a:r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45E023-5A2A-54CB-CEA4-0326D20D621C}"/>
              </a:ext>
            </a:extLst>
          </p:cNvPr>
          <p:cNvSpPr txBox="1"/>
          <p:nvPr/>
        </p:nvSpPr>
        <p:spPr>
          <a:xfrm>
            <a:off x="821058" y="4399376"/>
            <a:ext cx="10456542" cy="184665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Platform</a:t>
            </a:r>
          </a:p>
          <a:p>
            <a:endParaRPr lang="en-US" altLang="ko-KR" sz="1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현재 단종된 플랫폼은 향후 게임 구동 플랫폼으로 고려할 필요 없음</a:t>
            </a:r>
            <a:endParaRPr lang="en-US" altLang="ko-KR" sz="2000" b="0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현재는 단종된 플랫폼일지라도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2000" b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업그레이드 된 버전의 플랫폼으로 계속해서 호환가능한 걸 고려하면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b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해당 플랫폼의 충성고객은 계속해서 해당 플랫폼의 업그레이드 버전을 사용하는 경향이 있어 같은 계열을 하나로 </a:t>
            </a:r>
            <a:r>
              <a:rPr lang="ko-KR" altLang="en-US" sz="2000" b="0" dirty="0" err="1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묶어줌</a:t>
            </a:r>
            <a:endParaRPr lang="en-US" altLang="ko-KR" sz="2000" b="0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34ADACA-3144-103F-F8DC-24D4DDC97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6606881"/>
            <a:ext cx="2142171" cy="26822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C86728D-AC73-2DA3-C88C-74DBDC3292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1777" y="6743700"/>
            <a:ext cx="4248626" cy="23806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3BBE2B7-6F7B-5DED-EFB6-96A15FD07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9310" y="6154362"/>
            <a:ext cx="3581400" cy="38354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D3A1527-5463-C99A-BC0E-4D9F4480CC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21319" y="6210300"/>
            <a:ext cx="3838081" cy="3779548"/>
          </a:xfrm>
          <a:prstGeom prst="rect">
            <a:avLst/>
          </a:prstGeom>
        </p:spPr>
      </p:pic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29F4F445-85C7-6753-18C4-46163EA6683B}"/>
              </a:ext>
            </a:extLst>
          </p:cNvPr>
          <p:cNvSpPr/>
          <p:nvPr/>
        </p:nvSpPr>
        <p:spPr>
          <a:xfrm>
            <a:off x="8183838" y="7090358"/>
            <a:ext cx="1719223" cy="1706852"/>
          </a:xfrm>
          <a:prstGeom prst="rightArrow">
            <a:avLst/>
          </a:prstGeom>
          <a:solidFill>
            <a:srgbClr val="7F7F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89220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모서리가 둥근 직사각형 5">
            <a:extLst>
              <a:ext uri="{FF2B5EF4-FFF2-40B4-BE49-F238E27FC236}">
                <a16:creationId xmlns:a16="http://schemas.microsoft.com/office/drawing/2014/main" id="{4A46A372-AA94-49C2-ACAB-7EF44386CC39}"/>
              </a:ext>
            </a:extLst>
          </p:cNvPr>
          <p:cNvSpPr/>
          <p:nvPr/>
        </p:nvSpPr>
        <p:spPr>
          <a:xfrm>
            <a:off x="264319" y="1609919"/>
            <a:ext cx="17759363" cy="8405619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whit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준비</a:t>
            </a:r>
            <a:r>
              <a:rPr lang="ko-KR" altLang="en-US" sz="6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41328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개요</a:t>
            </a:r>
            <a:r>
              <a:rPr lang="en-US" altLang="ko-KR" sz="3000" dirty="0">
                <a:solidFill>
                  <a:srgbClr val="C8B8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데이터 </a:t>
            </a:r>
            <a:r>
              <a:rPr lang="ko-KR" altLang="en-US" sz="30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전처리</a:t>
            </a:r>
            <a:endParaRPr lang="ko-KR" altLang="en-US" sz="3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자유형: 도형 59">
            <a:extLst>
              <a:ext uri="{FF2B5EF4-FFF2-40B4-BE49-F238E27FC236}">
                <a16:creationId xmlns:a16="http://schemas.microsoft.com/office/drawing/2014/main" id="{22AA79C6-9D3F-2120-8944-90051F4D5697}"/>
              </a:ext>
            </a:extLst>
          </p:cNvPr>
          <p:cNvSpPr/>
          <p:nvPr/>
        </p:nvSpPr>
        <p:spPr>
          <a:xfrm>
            <a:off x="796462" y="1761237"/>
            <a:ext cx="4419600" cy="715263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4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칼럼 생성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2B449F-D74F-B5A5-E93A-CB1C7FDE7855}"/>
              </a:ext>
            </a:extLst>
          </p:cNvPr>
          <p:cNvSpPr/>
          <p:nvPr/>
        </p:nvSpPr>
        <p:spPr>
          <a:xfrm flipH="1">
            <a:off x="750741" y="2857500"/>
            <a:ext cx="45719" cy="8229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solidFill>
                <a:schemeClr val="tx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30DE7D-10E9-FB40-CD6E-378F04DF99DE}"/>
              </a:ext>
            </a:extLst>
          </p:cNvPr>
          <p:cNvSpPr txBox="1"/>
          <p:nvPr/>
        </p:nvSpPr>
        <p:spPr>
          <a:xfrm>
            <a:off x="864969" y="2556927"/>
            <a:ext cx="9863993" cy="169277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전 지역에서의 출고량을 나타내는 </a:t>
            </a:r>
            <a:r>
              <a:rPr lang="en-US" altLang="ko-KR" sz="24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Total_Sales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칼럼 생성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Platform 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칼럼의 값이 너무 다양해서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이를 줄이고자 </a:t>
            </a:r>
            <a:r>
              <a:rPr lang="en-US" altLang="ko-KR" sz="24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Platform_Series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칼럼 생성</a:t>
            </a:r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45E023-5A2A-54CB-CEA4-0326D20D621C}"/>
              </a:ext>
            </a:extLst>
          </p:cNvPr>
          <p:cNvSpPr txBox="1"/>
          <p:nvPr/>
        </p:nvSpPr>
        <p:spPr>
          <a:xfrm>
            <a:off x="821058" y="4399376"/>
            <a:ext cx="10456542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Platform</a:t>
            </a:r>
          </a:p>
          <a:p>
            <a:endParaRPr lang="en-US" altLang="ko-KR" sz="1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따라서 기존 </a:t>
            </a:r>
            <a:r>
              <a:rPr lang="en-US" altLang="ko-KR" sz="20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Platform </a:t>
            </a:r>
            <a:r>
              <a:rPr lang="ko-KR" altLang="en-US" sz="20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칼럼을 이용해 생성된 </a:t>
            </a:r>
            <a:r>
              <a:rPr lang="en-US" altLang="ko-KR" sz="2000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Platform_Series</a:t>
            </a:r>
            <a:r>
              <a:rPr lang="en-US" altLang="ko-KR" sz="20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칼럼의 값은 다음 표와 같음</a:t>
            </a:r>
            <a:endParaRPr lang="en-US" altLang="ko-KR" sz="2000" b="0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2C3DCDC0-A322-28B2-F994-4A48220221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163225"/>
              </p:ext>
            </p:extLst>
          </p:nvPr>
        </p:nvGraphicFramePr>
        <p:xfrm>
          <a:off x="1066800" y="5395737"/>
          <a:ext cx="11847036" cy="4559352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3733800">
                  <a:extLst>
                    <a:ext uri="{9D8B030D-6E8A-4147-A177-3AD203B41FA5}">
                      <a16:colId xmlns:a16="http://schemas.microsoft.com/office/drawing/2014/main" val="1884291498"/>
                    </a:ext>
                  </a:extLst>
                </a:gridCol>
                <a:gridCol w="8113236">
                  <a:extLst>
                    <a:ext uri="{9D8B030D-6E8A-4147-A177-3AD203B41FA5}">
                      <a16:colId xmlns:a16="http://schemas.microsoft.com/office/drawing/2014/main" val="1031982521"/>
                    </a:ext>
                  </a:extLst>
                </a:gridCol>
              </a:tblGrid>
              <a:tr h="651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Platform_Seires</a:t>
                      </a:r>
                      <a:r>
                        <a:rPr lang="ko-KR" altLang="en-US" sz="2400" b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값</a:t>
                      </a:r>
                    </a:p>
                  </a:txBody>
                  <a:tcPr marL="137160" marR="137160" marT="68580" marB="6858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Platform </a:t>
                      </a:r>
                      <a:r>
                        <a:rPr lang="ko-KR" altLang="en-US" sz="2400" b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값</a:t>
                      </a:r>
                    </a:p>
                  </a:txBody>
                  <a:tcPr marL="137160" marR="137160" marT="68580" marB="6858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58840"/>
                  </a:ext>
                </a:extLst>
              </a:tr>
              <a:tr h="6513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dirty="0">
                          <a:solidFill>
                            <a:srgbClr val="000000"/>
                          </a:solidFill>
                          <a:effectLst/>
                        </a:rPr>
                        <a:t>Wii Series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altLang="ko-Kore-KR" sz="2000" b="0" kern="1200" dirty="0">
                          <a:solidFill>
                            <a:schemeClr val="dk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GC NES SNES DS Wii GBA 3DS GB N64 WiiU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6253633"/>
                  </a:ext>
                </a:extLst>
              </a:tr>
              <a:tr h="6513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PS Series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altLang="ko-Kore-KR" sz="2000" b="0" kern="1200" dirty="0">
                          <a:solidFill>
                            <a:schemeClr val="dk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PSP PS3 PS PS4 PS2 PSV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722963"/>
                  </a:ext>
                </a:extLst>
              </a:tr>
              <a:tr h="651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X Series</a:t>
                      </a:r>
                      <a:endParaRPr lang="ko-KR" altLang="en-US" sz="2400" b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altLang="ko-Kore-KR" sz="2000" b="0" kern="1200" dirty="0">
                          <a:solidFill>
                            <a:schemeClr val="dk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XB X360 XOne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3586347"/>
                  </a:ext>
                </a:extLst>
              </a:tr>
              <a:tr h="6513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Sega Series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altLang="ko-Kore-KR" sz="2000" b="0" kern="1200" dirty="0">
                          <a:solidFill>
                            <a:schemeClr val="dk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DC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4243462"/>
                  </a:ext>
                </a:extLst>
              </a:tr>
              <a:tr h="651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PC</a:t>
                      </a:r>
                      <a:endParaRPr lang="ko-KR" altLang="en-US" sz="2400" b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KoPubWorld돋움체 Light" panose="00000300000000000000" pitchFamily="2" charset="-127"/>
                        </a:rPr>
                        <a:t>PC</a:t>
                      </a:r>
                      <a:endParaRPr lang="ko-KR" altLang="en-US" sz="20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8687760"/>
                  </a:ext>
                </a:extLst>
              </a:tr>
              <a:tr h="651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etc</a:t>
                      </a:r>
                      <a:endParaRPr lang="ko-KR" altLang="en-US" sz="2400" b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altLang="ko-Kore-KR" sz="2000" b="0" kern="1200" dirty="0">
                          <a:solidFill>
                            <a:schemeClr val="dk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2600 SAT GEN SCD WS NG TG16 3DO GG PCFX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2009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5941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모서리가 둥근 직사각형 5">
            <a:extLst>
              <a:ext uri="{FF2B5EF4-FFF2-40B4-BE49-F238E27FC236}">
                <a16:creationId xmlns:a16="http://schemas.microsoft.com/office/drawing/2014/main" id="{4A46A372-AA94-49C2-ACAB-7EF44386CC39}"/>
              </a:ext>
            </a:extLst>
          </p:cNvPr>
          <p:cNvSpPr/>
          <p:nvPr/>
        </p:nvSpPr>
        <p:spPr>
          <a:xfrm>
            <a:off x="264319" y="1609919"/>
            <a:ext cx="17759363" cy="8405619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whit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준비</a:t>
            </a:r>
            <a:r>
              <a:rPr lang="ko-KR" altLang="en-US" sz="6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41328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개요</a:t>
            </a:r>
            <a:r>
              <a:rPr lang="en-US" altLang="ko-KR" sz="3000" dirty="0">
                <a:solidFill>
                  <a:srgbClr val="C8B8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데이터 </a:t>
            </a:r>
            <a:r>
              <a:rPr lang="ko-KR" altLang="en-US" sz="30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전처리</a:t>
            </a:r>
            <a:endParaRPr lang="ko-KR" altLang="en-US" sz="3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자유형: 도형 59">
            <a:extLst>
              <a:ext uri="{FF2B5EF4-FFF2-40B4-BE49-F238E27FC236}">
                <a16:creationId xmlns:a16="http://schemas.microsoft.com/office/drawing/2014/main" id="{22AA79C6-9D3F-2120-8944-90051F4D5697}"/>
              </a:ext>
            </a:extLst>
          </p:cNvPr>
          <p:cNvSpPr/>
          <p:nvPr/>
        </p:nvSpPr>
        <p:spPr>
          <a:xfrm>
            <a:off x="796462" y="1761237"/>
            <a:ext cx="4419600" cy="715263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4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완성된 데이터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4F337ED-5B30-7914-8D61-F5B290B2E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949" y="3311614"/>
            <a:ext cx="16272098" cy="462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538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ko-KR" altLang="en-US" sz="6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126047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지역 분석</a:t>
            </a:r>
            <a:r>
              <a:rPr lang="en-US" altLang="ko-KR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연도별 트렌드 분석 </a:t>
            </a:r>
            <a:r>
              <a:rPr lang="en-US" altLang="ko-KR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  인기가 많은 게임 특징 파악     예상 출고량 분석</a:t>
            </a:r>
            <a:endParaRPr lang="ko-KR" altLang="en-US" sz="3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자유형: 도형 59">
            <a:extLst>
              <a:ext uri="{FF2B5EF4-FFF2-40B4-BE49-F238E27FC236}">
                <a16:creationId xmlns:a16="http://schemas.microsoft.com/office/drawing/2014/main" id="{22AA79C6-9D3F-2120-8944-90051F4D5697}"/>
              </a:ext>
            </a:extLst>
          </p:cNvPr>
          <p:cNvSpPr/>
          <p:nvPr/>
        </p:nvSpPr>
        <p:spPr>
          <a:xfrm>
            <a:off x="796462" y="1761237"/>
            <a:ext cx="4419600" cy="715263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6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지역별 선호하는 장르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30DE7D-10E9-FB40-CD6E-378F04DF99DE}"/>
              </a:ext>
            </a:extLst>
          </p:cNvPr>
          <p:cNvSpPr txBox="1"/>
          <p:nvPr/>
        </p:nvSpPr>
        <p:spPr>
          <a:xfrm>
            <a:off x="864969" y="2556927"/>
            <a:ext cx="9863993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2AB26D-8C74-C62B-B6C6-BA529FD1C8F0}"/>
              </a:ext>
            </a:extLst>
          </p:cNvPr>
          <p:cNvSpPr txBox="1"/>
          <p:nvPr/>
        </p:nvSpPr>
        <p:spPr>
          <a:xfrm>
            <a:off x="821058" y="3360139"/>
            <a:ext cx="5960742" cy="16312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북미 지역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유럽 지역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기타 지역 모두 선호하는 게임 장르가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Action,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Sports,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Shooter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순서로 나타났으며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전체적인 장르별 선호도 모양이 비슷하다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일본의 경우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다른 지역들과 선호도 모양 자체가 다르며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특히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Role-Playing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이 가장 선호하는 장르로 나타났다</a:t>
            </a: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.</a:t>
            </a:r>
            <a:endParaRPr lang="en-US" altLang="ko-KR" sz="12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99E4E85-29FC-30CD-D990-2A0A9DF76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902952"/>
            <a:ext cx="10439400" cy="702182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33A107-0998-6FE7-0B71-BFB51AED5E2C}"/>
              </a:ext>
            </a:extLst>
          </p:cNvPr>
          <p:cNvSpPr/>
          <p:nvPr/>
        </p:nvSpPr>
        <p:spPr>
          <a:xfrm>
            <a:off x="796461" y="2857500"/>
            <a:ext cx="45719" cy="3960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solidFill>
                <a:schemeClr val="tx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589E95-2934-6712-E298-6ECF1F546010}"/>
              </a:ext>
            </a:extLst>
          </p:cNvPr>
          <p:cNvSpPr txBox="1"/>
          <p:nvPr/>
        </p:nvSpPr>
        <p:spPr>
          <a:xfrm>
            <a:off x="864970" y="2556927"/>
            <a:ext cx="6450230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일본 지역만 다른 모양이 나타남</a:t>
            </a:r>
            <a:endParaRPr lang="en-US" altLang="ko-KR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sz="12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0178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ko-KR" altLang="en-US" sz="6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126047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지역 분석</a:t>
            </a:r>
            <a:r>
              <a:rPr lang="en-US" altLang="ko-KR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연도별 트렌드 분석 </a:t>
            </a:r>
            <a:r>
              <a:rPr lang="en-US" altLang="ko-KR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  인기가 많은 게임 특징 파악     예상 출고량 분석</a:t>
            </a:r>
            <a:endParaRPr lang="ko-KR" altLang="en-US" sz="3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자유형: 도형 59">
            <a:extLst>
              <a:ext uri="{FF2B5EF4-FFF2-40B4-BE49-F238E27FC236}">
                <a16:creationId xmlns:a16="http://schemas.microsoft.com/office/drawing/2014/main" id="{22AA79C6-9D3F-2120-8944-90051F4D5697}"/>
              </a:ext>
            </a:extLst>
          </p:cNvPr>
          <p:cNvSpPr/>
          <p:nvPr/>
        </p:nvSpPr>
        <p:spPr>
          <a:xfrm>
            <a:off x="796462" y="1761237"/>
            <a:ext cx="4419600" cy="715263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6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지역별 선호하는 장르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30DE7D-10E9-FB40-CD6E-378F04DF99DE}"/>
              </a:ext>
            </a:extLst>
          </p:cNvPr>
          <p:cNvSpPr txBox="1"/>
          <p:nvPr/>
        </p:nvSpPr>
        <p:spPr>
          <a:xfrm>
            <a:off x="864969" y="2556927"/>
            <a:ext cx="9863993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A9CBD39-8CE3-C366-A39C-98BA7EC74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916" y="3346310"/>
            <a:ext cx="9683076" cy="49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1154632-E2E6-A947-B6D9-C42AAE9CA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65532" y="3361550"/>
            <a:ext cx="2065268" cy="45861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5FE5AA6-FCE7-C3C1-1361-786B8C6436E5}"/>
              </a:ext>
            </a:extLst>
          </p:cNvPr>
          <p:cNvSpPr txBox="1"/>
          <p:nvPr/>
        </p:nvSpPr>
        <p:spPr>
          <a:xfrm>
            <a:off x="850289" y="3361550"/>
            <a:ext cx="5960742" cy="89255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Top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10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에 속하는 게임의 장르가 거의 동일하다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같은 게임 시리즈 다수 존재한다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.</a:t>
            </a:r>
            <a:endParaRPr lang="en-US" altLang="ko-KR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8BE3B2-EF96-D46A-3317-47FD83BAD6BD}"/>
              </a:ext>
            </a:extLst>
          </p:cNvPr>
          <p:cNvSpPr/>
          <p:nvPr/>
        </p:nvSpPr>
        <p:spPr>
          <a:xfrm>
            <a:off x="796461" y="2857500"/>
            <a:ext cx="45719" cy="3960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solidFill>
                <a:schemeClr val="tx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EC3FC-F3CA-BE84-CA2C-D64743A33F5F}"/>
              </a:ext>
            </a:extLst>
          </p:cNvPr>
          <p:cNvSpPr txBox="1"/>
          <p:nvPr/>
        </p:nvSpPr>
        <p:spPr>
          <a:xfrm>
            <a:off x="864970" y="2556927"/>
            <a:ext cx="6450230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일본 지역 특징</a:t>
            </a:r>
            <a:endParaRPr lang="en-US" altLang="ko-KR" sz="12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2551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ko-KR" altLang="en-US" sz="6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126047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지역 분석</a:t>
            </a:r>
            <a:r>
              <a:rPr lang="en-US" altLang="ko-KR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연도별 트렌드 분석</a:t>
            </a:r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  인기가 많은 게임 특징 파악     예상 출고량 분석</a:t>
            </a:r>
            <a:endParaRPr lang="ko-KR" altLang="en-US" sz="3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자유형: 도형 59">
            <a:extLst>
              <a:ext uri="{FF2B5EF4-FFF2-40B4-BE49-F238E27FC236}">
                <a16:creationId xmlns:a16="http://schemas.microsoft.com/office/drawing/2014/main" id="{22AA79C6-9D3F-2120-8944-90051F4D5697}"/>
              </a:ext>
            </a:extLst>
          </p:cNvPr>
          <p:cNvSpPr/>
          <p:nvPr/>
        </p:nvSpPr>
        <p:spPr>
          <a:xfrm>
            <a:off x="796462" y="1761237"/>
            <a:ext cx="4419600" cy="715263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6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연도별 트렌드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30DE7D-10E9-FB40-CD6E-378F04DF99DE}"/>
              </a:ext>
            </a:extLst>
          </p:cNvPr>
          <p:cNvSpPr txBox="1"/>
          <p:nvPr/>
        </p:nvSpPr>
        <p:spPr>
          <a:xfrm>
            <a:off x="864969" y="2556927"/>
            <a:ext cx="9863993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7DAAFB-52B7-FF07-CDF6-2EF352C1F98F}"/>
              </a:ext>
            </a:extLst>
          </p:cNvPr>
          <p:cNvSpPr txBox="1"/>
          <p:nvPr/>
        </p:nvSpPr>
        <p:spPr>
          <a:xfrm>
            <a:off x="850289" y="3361550"/>
            <a:ext cx="5960742" cy="181588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수년 간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Role-Playing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장르가 높은 출고량을 기록했다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최근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Role-Playing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장르의 출고량이 급감하는 반면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Action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장르의 출고량이 급증하고 있다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모든 장르가 출고량이 계속해서 성장하는 모습보다는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증가와 감소가 반복적으로 나타나는 모습을 보인다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727C40-6941-8559-F90E-3785796AAF35}"/>
              </a:ext>
            </a:extLst>
          </p:cNvPr>
          <p:cNvSpPr/>
          <p:nvPr/>
        </p:nvSpPr>
        <p:spPr>
          <a:xfrm>
            <a:off x="796461" y="2857500"/>
            <a:ext cx="45719" cy="3960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solidFill>
                <a:schemeClr val="tx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72026B-36D8-D258-3C27-32758850794C}"/>
              </a:ext>
            </a:extLst>
          </p:cNvPr>
          <p:cNvSpPr txBox="1"/>
          <p:nvPr/>
        </p:nvSpPr>
        <p:spPr>
          <a:xfrm>
            <a:off x="864970" y="2556927"/>
            <a:ext cx="6450230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Genre</a:t>
            </a:r>
            <a:endParaRPr lang="en-US" altLang="ko-KR" sz="12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9AAACCA-D0BF-F999-E15B-78EB068A4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821" y="2476500"/>
            <a:ext cx="11043235" cy="750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32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ko-KR" altLang="en-US" sz="6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126047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지역 분석</a:t>
            </a:r>
            <a:r>
              <a:rPr lang="en-US" altLang="ko-KR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연도별 트렌드 분석</a:t>
            </a:r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  인기가 많은 게임 특징 파악     예상 출고량 분석</a:t>
            </a:r>
            <a:endParaRPr lang="ko-KR" altLang="en-US" sz="3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30DE7D-10E9-FB40-CD6E-378F04DF99DE}"/>
              </a:ext>
            </a:extLst>
          </p:cNvPr>
          <p:cNvSpPr txBox="1"/>
          <p:nvPr/>
        </p:nvSpPr>
        <p:spPr>
          <a:xfrm>
            <a:off x="864969" y="2556927"/>
            <a:ext cx="9863993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7DAAFB-52B7-FF07-CDF6-2EF352C1F98F}"/>
              </a:ext>
            </a:extLst>
          </p:cNvPr>
          <p:cNvSpPr txBox="1"/>
          <p:nvPr/>
        </p:nvSpPr>
        <p:spPr>
          <a:xfrm>
            <a:off x="850289" y="3361550"/>
            <a:ext cx="5960742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최근에 출고량이 많이 감소한 모습을 보이기는 하지만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항상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Wii Series, PS Series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가 출고량이 압도적으로 높다는 것을 확인할 수 있다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727C40-6941-8559-F90E-3785796AAF35}"/>
              </a:ext>
            </a:extLst>
          </p:cNvPr>
          <p:cNvSpPr/>
          <p:nvPr/>
        </p:nvSpPr>
        <p:spPr>
          <a:xfrm>
            <a:off x="796461" y="2857500"/>
            <a:ext cx="45719" cy="3960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solidFill>
                <a:schemeClr val="tx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72026B-36D8-D258-3C27-32758850794C}"/>
              </a:ext>
            </a:extLst>
          </p:cNvPr>
          <p:cNvSpPr txBox="1"/>
          <p:nvPr/>
        </p:nvSpPr>
        <p:spPr>
          <a:xfrm>
            <a:off x="864970" y="2556927"/>
            <a:ext cx="6450230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Platform Series</a:t>
            </a:r>
            <a:endParaRPr lang="en-US" altLang="ko-KR" sz="12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5ECF83-CC68-9010-82EB-5E9D9A8B1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871" y="2400300"/>
            <a:ext cx="11039129" cy="7506000"/>
          </a:xfrm>
          <a:prstGeom prst="rect">
            <a:avLst/>
          </a:prstGeom>
        </p:spPr>
      </p:pic>
      <p:sp>
        <p:nvSpPr>
          <p:cNvPr id="11" name="자유형: 도형 59">
            <a:extLst>
              <a:ext uri="{FF2B5EF4-FFF2-40B4-BE49-F238E27FC236}">
                <a16:creationId xmlns:a16="http://schemas.microsoft.com/office/drawing/2014/main" id="{F4C099D2-D4E7-386B-A383-19C66C32F34E}"/>
              </a:ext>
            </a:extLst>
          </p:cNvPr>
          <p:cNvSpPr/>
          <p:nvPr/>
        </p:nvSpPr>
        <p:spPr>
          <a:xfrm>
            <a:off x="796462" y="1761237"/>
            <a:ext cx="4419600" cy="715263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6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연도별 트렌드 분석</a:t>
            </a:r>
          </a:p>
        </p:txBody>
      </p:sp>
    </p:spTree>
    <p:extLst>
      <p:ext uri="{BB962C8B-B14F-4D97-AF65-F5344CB8AC3E}">
        <p14:creationId xmlns:p14="http://schemas.microsoft.com/office/powerpoint/2010/main" val="458251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ko-KR" altLang="en-US" sz="6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126047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지역 분석</a:t>
            </a:r>
            <a:r>
              <a:rPr lang="en-US" altLang="ko-KR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연도별 트렌드 분석 </a:t>
            </a:r>
            <a:r>
              <a:rPr lang="en-US" altLang="ko-KR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  </a:t>
            </a:r>
            <a:r>
              <a:rPr lang="ko-KR" altLang="en-US" sz="30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인기가 많은 게임 특징 파악     </a:t>
            </a:r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예상 출고량 분석</a:t>
            </a:r>
            <a:endParaRPr lang="ko-KR" altLang="en-US" sz="3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30DE7D-10E9-FB40-CD6E-378F04DF99DE}"/>
              </a:ext>
            </a:extLst>
          </p:cNvPr>
          <p:cNvSpPr txBox="1"/>
          <p:nvPr/>
        </p:nvSpPr>
        <p:spPr>
          <a:xfrm>
            <a:off x="864969" y="2556927"/>
            <a:ext cx="9863993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7DAAFB-52B7-FF07-CDF6-2EF352C1F98F}"/>
              </a:ext>
            </a:extLst>
          </p:cNvPr>
          <p:cNvSpPr txBox="1"/>
          <p:nvPr/>
        </p:nvSpPr>
        <p:spPr>
          <a:xfrm>
            <a:off x="850289" y="3361550"/>
            <a:ext cx="5960742" cy="304698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출고량 기준 가장 상위의 게임들은 </a:t>
            </a:r>
            <a:r>
              <a:rPr lang="en-US" altLang="ko-KR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1900</a:t>
            </a: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년대 후반에 나온 옛날 게임에 </a:t>
            </a:r>
            <a:r>
              <a:rPr lang="ko-KR" altLang="en-US" sz="2000" dirty="0">
                <a:solidFill>
                  <a:srgbClr val="21212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속한다</a:t>
            </a:r>
            <a:r>
              <a:rPr lang="en-US" altLang="ko-KR" sz="2000" dirty="0">
                <a:solidFill>
                  <a:srgbClr val="21212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en-US" altLang="ko-KR" sz="2000" i="0" dirty="0">
              <a:solidFill>
                <a:srgbClr val="212121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동일한 작품 시리즈</a:t>
            </a:r>
            <a:r>
              <a:rPr lang="en-US" altLang="ko-KR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포켓몬</a:t>
            </a:r>
            <a:r>
              <a:rPr lang="en-US" altLang="ko-KR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2000" i="0" dirty="0" err="1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마리오</a:t>
            </a:r>
            <a:r>
              <a:rPr lang="en-US" altLang="ko-KR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들이 계속해서 출고량이 높게 나타나 출고량 상위 </a:t>
            </a:r>
            <a:r>
              <a:rPr lang="en-US" altLang="ko-KR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 </a:t>
            </a: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게임에도 속하는 것을 확인할 수 있다</a:t>
            </a:r>
            <a:r>
              <a:rPr lang="en-US" altLang="ko-KR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en-US" altLang="ko-KR" sz="2000" b="1" dirty="0">
              <a:solidFill>
                <a:srgbClr val="21212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b="1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현지에서 개발한 게임이 인기를 지속하고 있습니다</a:t>
            </a:r>
            <a:r>
              <a:rPr lang="en-US" altLang="ko-KR" sz="2000" b="1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b="1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첫 번째 게임 시리즈의 흥행으로 강력한 캐릭터성을 구축한 작품들이</a:t>
            </a:r>
            <a:r>
              <a:rPr lang="en-US" altLang="ko-KR" sz="2000" b="1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2000" b="1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다음 시리즈에서도 계속해서 흥행하는 모습을 보이고 있습니다</a:t>
            </a:r>
            <a:r>
              <a:rPr lang="en-US" altLang="ko-KR" sz="2000" b="1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727C40-6941-8559-F90E-3785796AAF35}"/>
              </a:ext>
            </a:extLst>
          </p:cNvPr>
          <p:cNvSpPr/>
          <p:nvPr/>
        </p:nvSpPr>
        <p:spPr>
          <a:xfrm>
            <a:off x="796461" y="2857500"/>
            <a:ext cx="45719" cy="3960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solidFill>
                <a:schemeClr val="tx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72026B-36D8-D258-3C27-32758850794C}"/>
              </a:ext>
            </a:extLst>
          </p:cNvPr>
          <p:cNvSpPr txBox="1"/>
          <p:nvPr/>
        </p:nvSpPr>
        <p:spPr>
          <a:xfrm>
            <a:off x="864970" y="2556927"/>
            <a:ext cx="6450230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Top 20 </a:t>
            </a:r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게임</a:t>
            </a:r>
            <a:endParaRPr lang="en-US" altLang="ko-KR" sz="12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7794522-B9C5-5C12-509C-E57A6E252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752" y="2479964"/>
            <a:ext cx="7274438" cy="7233570"/>
          </a:xfrm>
          <a:prstGeom prst="rect">
            <a:avLst/>
          </a:prstGeom>
        </p:spPr>
      </p:pic>
      <p:sp>
        <p:nvSpPr>
          <p:cNvPr id="11" name="자유형: 도형 59">
            <a:extLst>
              <a:ext uri="{FF2B5EF4-FFF2-40B4-BE49-F238E27FC236}">
                <a16:creationId xmlns:a16="http://schemas.microsoft.com/office/drawing/2014/main" id="{51E0FFCE-2897-58FD-1A24-33F7E7937CC0}"/>
              </a:ext>
            </a:extLst>
          </p:cNvPr>
          <p:cNvSpPr/>
          <p:nvPr/>
        </p:nvSpPr>
        <p:spPr>
          <a:xfrm>
            <a:off x="796462" y="1761237"/>
            <a:ext cx="5528138" cy="715263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6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인기가 많은 게임 특징 파악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5558BA-2BA6-5A1C-79AD-B9DC5DC6BEAC}"/>
              </a:ext>
            </a:extLst>
          </p:cNvPr>
          <p:cNvSpPr/>
          <p:nvPr/>
        </p:nvSpPr>
        <p:spPr>
          <a:xfrm>
            <a:off x="796461" y="6457456"/>
            <a:ext cx="45719" cy="3960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solidFill>
                <a:schemeClr val="tx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E8AD01-363F-CE4E-D17E-765E0EBF45B2}"/>
              </a:ext>
            </a:extLst>
          </p:cNvPr>
          <p:cNvSpPr txBox="1"/>
          <p:nvPr/>
        </p:nvSpPr>
        <p:spPr>
          <a:xfrm>
            <a:off x="864970" y="6156883"/>
            <a:ext cx="6450230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2400" b="1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논의점</a:t>
            </a:r>
            <a:endParaRPr lang="en-US" altLang="ko-KR" sz="12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9B05C8-E0C0-4618-B32F-87092CF8DEB1}"/>
              </a:ext>
            </a:extLst>
          </p:cNvPr>
          <p:cNvSpPr txBox="1"/>
          <p:nvPr/>
        </p:nvSpPr>
        <p:spPr>
          <a:xfrm>
            <a:off x="850289" y="7083743"/>
            <a:ext cx="5960742" cy="181588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b="1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닌텐도 배급사가 가진 </a:t>
            </a:r>
            <a:r>
              <a:rPr lang="en-US" altLang="ko-KR" sz="2000" b="1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</a:t>
            </a:r>
            <a:r>
              <a:rPr lang="en-US" altLang="ko-KR" sz="2000" b="1" dirty="0">
                <a:solidFill>
                  <a:srgbClr val="21212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</a:t>
            </a:r>
            <a:r>
              <a:rPr lang="ko-KR" altLang="en-US" sz="2000" b="1" dirty="0" err="1">
                <a:solidFill>
                  <a:srgbClr val="21212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sz="2000" b="1" dirty="0">
                <a:solidFill>
                  <a:srgbClr val="21212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한국 게임사가 개발할 수 없다</a:t>
            </a:r>
            <a:endParaRPr lang="en-US" altLang="ko-KR" sz="2000" b="1" dirty="0">
              <a:solidFill>
                <a:srgbClr val="21212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21212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일본은 현지에서 개발한 게임이 계속 인기있는 시장이라 다른 나라의 게임이 입지를 다지기 어렵다</a:t>
            </a:r>
            <a:r>
              <a:rPr lang="en-US" altLang="ko-KR" sz="2000" b="1" dirty="0">
                <a:solidFill>
                  <a:srgbClr val="21212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2000" b="1" i="0" dirty="0">
              <a:solidFill>
                <a:srgbClr val="212121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5255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ko-KR" altLang="en-US" sz="6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126047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지역 분석</a:t>
            </a:r>
            <a:r>
              <a:rPr lang="en-US" altLang="ko-KR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연도별 트렌드 분석 </a:t>
            </a:r>
            <a:r>
              <a:rPr lang="en-US" altLang="ko-KR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  </a:t>
            </a:r>
            <a:r>
              <a:rPr lang="ko-KR" altLang="en-US" sz="30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인기가 많은 게임 특징 파악     </a:t>
            </a:r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예상 출고량 분석</a:t>
            </a:r>
            <a:endParaRPr lang="ko-KR" altLang="en-US" sz="3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30DE7D-10E9-FB40-CD6E-378F04DF99DE}"/>
              </a:ext>
            </a:extLst>
          </p:cNvPr>
          <p:cNvSpPr txBox="1"/>
          <p:nvPr/>
        </p:nvSpPr>
        <p:spPr>
          <a:xfrm>
            <a:off x="864969" y="2556927"/>
            <a:ext cx="9863993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7DAAFB-52B7-FF07-CDF6-2EF352C1F98F}"/>
              </a:ext>
            </a:extLst>
          </p:cNvPr>
          <p:cNvSpPr txBox="1"/>
          <p:nvPr/>
        </p:nvSpPr>
        <p:spPr>
          <a:xfrm>
            <a:off x="850288" y="3361550"/>
            <a:ext cx="6236311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기업의 비전 의 시작을 의미하는 프로젝트인 만큼</a:t>
            </a:r>
            <a:r>
              <a:rPr lang="en-US" altLang="ko-KR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 회사 측에서는 </a:t>
            </a:r>
            <a:r>
              <a:rPr lang="ko-KR" altLang="en-US" sz="2000" i="0" dirty="0" err="1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어떻게든</a:t>
            </a: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한 번 시도해보라는 압력이 왔다</a:t>
            </a:r>
            <a:r>
              <a:rPr lang="en-US" altLang="ko-KR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727C40-6941-8559-F90E-3785796AAF35}"/>
              </a:ext>
            </a:extLst>
          </p:cNvPr>
          <p:cNvSpPr/>
          <p:nvPr/>
        </p:nvSpPr>
        <p:spPr>
          <a:xfrm>
            <a:off x="796461" y="2857500"/>
            <a:ext cx="45719" cy="3960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solidFill>
                <a:schemeClr val="tx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72026B-36D8-D258-3C27-32758850794C}"/>
              </a:ext>
            </a:extLst>
          </p:cNvPr>
          <p:cNvSpPr txBox="1"/>
          <p:nvPr/>
        </p:nvSpPr>
        <p:spPr>
          <a:xfrm>
            <a:off x="864970" y="2556927"/>
            <a:ext cx="6450230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기업 입장</a:t>
            </a:r>
            <a:endParaRPr lang="en-US" altLang="ko-KR" sz="12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7794522-B9C5-5C12-509C-E57A6E252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752" y="2479964"/>
            <a:ext cx="7274438" cy="7233570"/>
          </a:xfrm>
          <a:prstGeom prst="rect">
            <a:avLst/>
          </a:prstGeom>
        </p:spPr>
      </p:pic>
      <p:sp>
        <p:nvSpPr>
          <p:cNvPr id="11" name="자유형: 도형 59">
            <a:extLst>
              <a:ext uri="{FF2B5EF4-FFF2-40B4-BE49-F238E27FC236}">
                <a16:creationId xmlns:a16="http://schemas.microsoft.com/office/drawing/2014/main" id="{51E0FFCE-2897-58FD-1A24-33F7E7937CC0}"/>
              </a:ext>
            </a:extLst>
          </p:cNvPr>
          <p:cNvSpPr/>
          <p:nvPr/>
        </p:nvSpPr>
        <p:spPr>
          <a:xfrm>
            <a:off x="796462" y="1761237"/>
            <a:ext cx="5528138" cy="715263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6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유명 시리즈 제외 분석 수행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4725BC-1AB2-41EC-3C1D-C8BA719BEC34}"/>
              </a:ext>
            </a:extLst>
          </p:cNvPr>
          <p:cNvSpPr/>
          <p:nvPr/>
        </p:nvSpPr>
        <p:spPr>
          <a:xfrm>
            <a:off x="796461" y="4677786"/>
            <a:ext cx="45719" cy="3960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solidFill>
                <a:schemeClr val="tx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C8C860-F518-03BF-FE5D-88C0B853E300}"/>
              </a:ext>
            </a:extLst>
          </p:cNvPr>
          <p:cNvSpPr txBox="1"/>
          <p:nvPr/>
        </p:nvSpPr>
        <p:spPr>
          <a:xfrm>
            <a:off x="864970" y="4377213"/>
            <a:ext cx="6450230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추가 분석</a:t>
            </a:r>
            <a:endParaRPr lang="en-US" altLang="ko-KR" sz="12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F29D8D-6604-6BA1-E7A6-9FB66376D025}"/>
              </a:ext>
            </a:extLst>
          </p:cNvPr>
          <p:cNvSpPr txBox="1"/>
          <p:nvPr/>
        </p:nvSpPr>
        <p:spPr>
          <a:xfrm>
            <a:off x="850289" y="5143500"/>
            <a:ext cx="5960742" cy="16312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동일한 시리즈의 게임이 모두 상위권에 존재한다면</a:t>
            </a:r>
            <a:r>
              <a:rPr lang="en-US" altLang="ko-KR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이제까지 수행한 분석 결과가 해당 시리즈만 묘사하고 있을 가능성이 높다</a:t>
            </a:r>
            <a:r>
              <a:rPr lang="en-US" altLang="ko-KR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따라서 해당 게임 시리즈</a:t>
            </a:r>
            <a:r>
              <a:rPr lang="en-US" altLang="ko-KR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포켓몬</a:t>
            </a:r>
            <a:r>
              <a:rPr lang="en-US" altLang="ko-KR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i="0" dirty="0" err="1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마리오</a:t>
            </a:r>
            <a:r>
              <a:rPr lang="es-419" altLang="ko-KR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ko-KR" altLang="en-US" sz="2000" i="0" dirty="0" err="1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제외하고 다시 한 번 분석을 수행했다</a:t>
            </a:r>
            <a:r>
              <a:rPr lang="en-US" altLang="ko-KR" sz="2000" dirty="0">
                <a:solidFill>
                  <a:srgbClr val="21212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en-US" altLang="ko-KR" sz="2000" i="0" dirty="0">
              <a:solidFill>
                <a:srgbClr val="212121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036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5">
            <a:extLst>
              <a:ext uri="{FF2B5EF4-FFF2-40B4-BE49-F238E27FC236}">
                <a16:creationId xmlns:a16="http://schemas.microsoft.com/office/drawing/2014/main" id="{16ED7531-FC33-48BB-93C0-A69E2277944B}"/>
              </a:ext>
            </a:extLst>
          </p:cNvPr>
          <p:cNvSpPr/>
          <p:nvPr/>
        </p:nvSpPr>
        <p:spPr>
          <a:xfrm>
            <a:off x="-13448" y="-375"/>
            <a:ext cx="18288000" cy="10434918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white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83D09A-FC4E-4A2A-AB71-622C018B8B23}"/>
              </a:ext>
            </a:extLst>
          </p:cNvPr>
          <p:cNvSpPr/>
          <p:nvPr/>
        </p:nvSpPr>
        <p:spPr>
          <a:xfrm>
            <a:off x="336177" y="1737193"/>
            <a:ext cx="3849159" cy="83450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5E2F825-3AAE-4033-A9AB-92E3BA411CCA}"/>
              </a:ext>
            </a:extLst>
          </p:cNvPr>
          <p:cNvSpPr/>
          <p:nvPr/>
        </p:nvSpPr>
        <p:spPr>
          <a:xfrm>
            <a:off x="4938125" y="1737193"/>
            <a:ext cx="3849159" cy="83450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A3808FB-401B-4FED-BC32-7B62CC30B1A0}"/>
              </a:ext>
            </a:extLst>
          </p:cNvPr>
          <p:cNvSpPr/>
          <p:nvPr/>
        </p:nvSpPr>
        <p:spPr>
          <a:xfrm>
            <a:off x="9539286" y="1737191"/>
            <a:ext cx="3849159" cy="834502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1B1246-F4A0-4A24-84B6-9DEF396B214D}"/>
              </a:ext>
            </a:extLst>
          </p:cNvPr>
          <p:cNvSpPr txBox="1"/>
          <p:nvPr/>
        </p:nvSpPr>
        <p:spPr>
          <a:xfrm>
            <a:off x="11952" y="4381500"/>
            <a:ext cx="455952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3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프로젝트 배경 및 필요성</a:t>
            </a:r>
            <a:endParaRPr lang="en-US" altLang="ko-KR" sz="3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540D56F-6677-4448-BF8A-71B600E82D9B}"/>
              </a:ext>
            </a:extLst>
          </p:cNvPr>
          <p:cNvSpPr txBox="1"/>
          <p:nvPr/>
        </p:nvSpPr>
        <p:spPr>
          <a:xfrm>
            <a:off x="4571033" y="4381500"/>
            <a:ext cx="4559520" cy="1806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3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분석 개요</a:t>
            </a:r>
            <a:endParaRPr lang="en-US" altLang="ko-KR" sz="3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3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데이터 </a:t>
            </a:r>
            <a:r>
              <a:rPr lang="ko-KR" altLang="en-US" sz="30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전처리</a:t>
            </a:r>
            <a:endParaRPr lang="en-US" altLang="ko-KR" sz="3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5EF605-E6F8-4E31-A1F6-B4E79838C62B}"/>
              </a:ext>
            </a:extLst>
          </p:cNvPr>
          <p:cNvSpPr txBox="1"/>
          <p:nvPr/>
        </p:nvSpPr>
        <p:spPr>
          <a:xfrm>
            <a:off x="9187137" y="4381500"/>
            <a:ext cx="4559520" cy="3670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3000" spc="-225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지역 분석</a:t>
            </a:r>
            <a:endParaRPr lang="en-US" altLang="ko-KR" sz="3000" spc="-225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3000" spc="-225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연도별 트렌드 분석</a:t>
            </a:r>
            <a:endParaRPr lang="en-US" altLang="ko-KR" sz="3000" spc="-225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3000" spc="-225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인기가 많은 게임 특징 파악</a:t>
            </a:r>
            <a:endParaRPr lang="en-US" altLang="ko-KR" sz="3000" spc="-225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3000" spc="-225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예상 출고량 분석</a:t>
            </a:r>
            <a:endParaRPr lang="en-US" altLang="ko-KR" sz="3000" spc="-225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D22294D-C172-4534-A4D5-C6964234878B}"/>
              </a:ext>
            </a:extLst>
          </p:cNvPr>
          <p:cNvGrpSpPr/>
          <p:nvPr/>
        </p:nvGrpSpPr>
        <p:grpSpPr>
          <a:xfrm>
            <a:off x="43137" y="3276868"/>
            <a:ext cx="4571471" cy="1031729"/>
            <a:chOff x="0" y="2157437"/>
            <a:chExt cx="3047647" cy="68781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44FEA93-4575-4C2A-B653-54E5C234A696}"/>
                </a:ext>
              </a:extLst>
            </p:cNvPr>
            <p:cNvSpPr txBox="1"/>
            <p:nvPr/>
          </p:nvSpPr>
          <p:spPr>
            <a:xfrm>
              <a:off x="0" y="2157437"/>
              <a:ext cx="3047647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4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KoPubWorld돋움체 Medium" panose="00000600000000000000" pitchFamily="2" charset="-127"/>
                </a:rPr>
                <a:t>서론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4A7F2F1-B0D6-43C4-A8C5-1EDA331582D9}"/>
                </a:ext>
              </a:extLst>
            </p:cNvPr>
            <p:cNvSpPr/>
            <p:nvPr/>
          </p:nvSpPr>
          <p:spPr>
            <a:xfrm>
              <a:off x="415286" y="2799537"/>
              <a:ext cx="2217073" cy="45719"/>
            </a:xfrm>
            <a:prstGeom prst="rect">
              <a:avLst/>
            </a:prstGeom>
            <a:solidFill>
              <a:srgbClr val="FBFD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47BDDBC-3A7F-4E09-9E57-8850735E2F74}"/>
              </a:ext>
            </a:extLst>
          </p:cNvPr>
          <p:cNvGrpSpPr/>
          <p:nvPr/>
        </p:nvGrpSpPr>
        <p:grpSpPr>
          <a:xfrm>
            <a:off x="4645088" y="3276868"/>
            <a:ext cx="4571471" cy="1031729"/>
            <a:chOff x="3067967" y="2157437"/>
            <a:chExt cx="3047647" cy="68781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C0FAD5-5FC7-4BBA-9DE7-5DBFC014C2E3}"/>
                </a:ext>
              </a:extLst>
            </p:cNvPr>
            <p:cNvSpPr txBox="1"/>
            <p:nvPr/>
          </p:nvSpPr>
          <p:spPr>
            <a:xfrm>
              <a:off x="3067967" y="2157437"/>
              <a:ext cx="3047647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4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KoPubWorld돋움체 Medium" panose="00000600000000000000" pitchFamily="2" charset="-127"/>
                </a:rPr>
                <a:t>분석 준비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329CDC0-37F6-4D73-9E15-330BF430BAB5}"/>
                </a:ext>
              </a:extLst>
            </p:cNvPr>
            <p:cNvSpPr/>
            <p:nvPr/>
          </p:nvSpPr>
          <p:spPr>
            <a:xfrm>
              <a:off x="3483253" y="2799537"/>
              <a:ext cx="2217073" cy="45719"/>
            </a:xfrm>
            <a:prstGeom prst="rect">
              <a:avLst/>
            </a:prstGeom>
            <a:solidFill>
              <a:srgbClr val="FBFD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9174705-993D-4D91-933F-F844D7DFB26A}"/>
              </a:ext>
            </a:extLst>
          </p:cNvPr>
          <p:cNvGrpSpPr/>
          <p:nvPr/>
        </p:nvGrpSpPr>
        <p:grpSpPr>
          <a:xfrm>
            <a:off x="9216558" y="3276868"/>
            <a:ext cx="4571471" cy="1031729"/>
            <a:chOff x="6115614" y="2157437"/>
            <a:chExt cx="3047647" cy="68781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E987BBA-3402-45DA-B45E-3579430DD202}"/>
                </a:ext>
              </a:extLst>
            </p:cNvPr>
            <p:cNvSpPr txBox="1"/>
            <p:nvPr/>
          </p:nvSpPr>
          <p:spPr>
            <a:xfrm>
              <a:off x="6115614" y="2157437"/>
              <a:ext cx="3047647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4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KoPubWorld돋움체 Medium" panose="00000600000000000000" pitchFamily="2" charset="-127"/>
                </a:rPr>
                <a:t>분석 과정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3D72D62-29D6-4A0F-887F-D845072569E1}"/>
                </a:ext>
              </a:extLst>
            </p:cNvPr>
            <p:cNvSpPr/>
            <p:nvPr/>
          </p:nvSpPr>
          <p:spPr>
            <a:xfrm>
              <a:off x="6541060" y="2799537"/>
              <a:ext cx="2217073" cy="45719"/>
            </a:xfrm>
            <a:prstGeom prst="rect">
              <a:avLst/>
            </a:prstGeom>
            <a:solidFill>
              <a:srgbClr val="FBFD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1DAABA5-EFC9-4ABA-A51C-86F0527982EC}"/>
              </a:ext>
            </a:extLst>
          </p:cNvPr>
          <p:cNvSpPr/>
          <p:nvPr/>
        </p:nvSpPr>
        <p:spPr>
          <a:xfrm>
            <a:off x="-13448" y="-375"/>
            <a:ext cx="18301446" cy="1460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0D1574-D743-3D52-9CC1-A94CD8B9FA3A}"/>
              </a:ext>
            </a:extLst>
          </p:cNvPr>
          <p:cNvSpPr/>
          <p:nvPr/>
        </p:nvSpPr>
        <p:spPr>
          <a:xfrm>
            <a:off x="14052146" y="1737191"/>
            <a:ext cx="3849159" cy="834502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ED6E73-B6DA-4943-8111-C06BF8AA3182}"/>
              </a:ext>
            </a:extLst>
          </p:cNvPr>
          <p:cNvSpPr txBox="1"/>
          <p:nvPr/>
        </p:nvSpPr>
        <p:spPr>
          <a:xfrm>
            <a:off x="-322924" y="-207192"/>
            <a:ext cx="5997584" cy="15825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7200" kern="0" dirty="0">
                <a:solidFill>
                  <a:srgbClr val="28C8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en-US" altLang="ko-KR" sz="6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CONTENTS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B1F9DD-D75D-889C-9A01-47199DC75FF4}"/>
              </a:ext>
            </a:extLst>
          </p:cNvPr>
          <p:cNvSpPr txBox="1"/>
          <p:nvPr/>
        </p:nvSpPr>
        <p:spPr>
          <a:xfrm>
            <a:off x="13755645" y="4381500"/>
            <a:ext cx="4559520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3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인사이트</a:t>
            </a:r>
            <a:endParaRPr lang="en-US" altLang="ko-KR" sz="3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3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한계점</a:t>
            </a:r>
            <a:endParaRPr lang="en-US" altLang="ko-KR" sz="3000" spc="-225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4059E2-C043-B8AC-297A-BBAF7A97CF4E}"/>
              </a:ext>
            </a:extLst>
          </p:cNvPr>
          <p:cNvGrpSpPr/>
          <p:nvPr/>
        </p:nvGrpSpPr>
        <p:grpSpPr>
          <a:xfrm>
            <a:off x="13785066" y="3276868"/>
            <a:ext cx="4571471" cy="1031729"/>
            <a:chOff x="6115614" y="2157437"/>
            <a:chExt cx="3047647" cy="687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7927C7-3307-4E70-47E0-04DCDD0DAE4D}"/>
                </a:ext>
              </a:extLst>
            </p:cNvPr>
            <p:cNvSpPr txBox="1"/>
            <p:nvPr/>
          </p:nvSpPr>
          <p:spPr>
            <a:xfrm>
              <a:off x="6115614" y="2157437"/>
              <a:ext cx="3047647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4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KoPubWorld돋움체 Medium" panose="00000600000000000000" pitchFamily="2" charset="-127"/>
                </a:rPr>
                <a:t>결론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41C78AE-3151-8149-4FDA-996FEEF22B4E}"/>
                </a:ext>
              </a:extLst>
            </p:cNvPr>
            <p:cNvSpPr/>
            <p:nvPr/>
          </p:nvSpPr>
          <p:spPr>
            <a:xfrm>
              <a:off x="6541060" y="2799537"/>
              <a:ext cx="2217073" cy="45719"/>
            </a:xfrm>
            <a:prstGeom prst="rect">
              <a:avLst/>
            </a:prstGeom>
            <a:solidFill>
              <a:srgbClr val="FBFD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5970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ko-KR" altLang="en-US" sz="6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126047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지역 분석</a:t>
            </a:r>
            <a:r>
              <a:rPr lang="en-US" altLang="ko-KR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연도별 트렌드 분석 </a:t>
            </a:r>
            <a:r>
              <a:rPr lang="en-US" altLang="ko-KR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  </a:t>
            </a:r>
            <a:r>
              <a:rPr lang="ko-KR" altLang="en-US" sz="30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인기가 많은 게임 특징 파악     </a:t>
            </a:r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예상 출고량 분석</a:t>
            </a:r>
            <a:endParaRPr lang="ko-KR" altLang="en-US" sz="3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30DE7D-10E9-FB40-CD6E-378F04DF99DE}"/>
              </a:ext>
            </a:extLst>
          </p:cNvPr>
          <p:cNvSpPr txBox="1"/>
          <p:nvPr/>
        </p:nvSpPr>
        <p:spPr>
          <a:xfrm>
            <a:off x="864969" y="2556927"/>
            <a:ext cx="9863993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7DAAFB-52B7-FF07-CDF6-2EF352C1F98F}"/>
              </a:ext>
            </a:extLst>
          </p:cNvPr>
          <p:cNvSpPr txBox="1"/>
          <p:nvPr/>
        </p:nvSpPr>
        <p:spPr>
          <a:xfrm>
            <a:off x="850289" y="3361550"/>
            <a:ext cx="5960742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출고량 수치는 감소했으나</a:t>
            </a:r>
            <a:r>
              <a:rPr lang="en-US" altLang="ko-KR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선호도 모양은 동일하게 나타남</a:t>
            </a:r>
            <a:endParaRPr lang="en-US" altLang="ko-KR" sz="2000" i="0" dirty="0">
              <a:solidFill>
                <a:srgbClr val="212121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727C40-6941-8559-F90E-3785796AAF35}"/>
              </a:ext>
            </a:extLst>
          </p:cNvPr>
          <p:cNvSpPr/>
          <p:nvPr/>
        </p:nvSpPr>
        <p:spPr>
          <a:xfrm>
            <a:off x="796461" y="2857500"/>
            <a:ext cx="45719" cy="3960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solidFill>
                <a:schemeClr val="tx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72026B-36D8-D258-3C27-32758850794C}"/>
              </a:ext>
            </a:extLst>
          </p:cNvPr>
          <p:cNvSpPr txBox="1"/>
          <p:nvPr/>
        </p:nvSpPr>
        <p:spPr>
          <a:xfrm>
            <a:off x="864970" y="2556927"/>
            <a:ext cx="6450230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장르별 게임 선호도</a:t>
            </a:r>
            <a:endParaRPr lang="en-US" altLang="ko-KR" sz="12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1" name="자유형: 도형 59">
            <a:extLst>
              <a:ext uri="{FF2B5EF4-FFF2-40B4-BE49-F238E27FC236}">
                <a16:creationId xmlns:a16="http://schemas.microsoft.com/office/drawing/2014/main" id="{51E0FFCE-2897-58FD-1A24-33F7E7937CC0}"/>
              </a:ext>
            </a:extLst>
          </p:cNvPr>
          <p:cNvSpPr/>
          <p:nvPr/>
        </p:nvSpPr>
        <p:spPr>
          <a:xfrm>
            <a:off x="796462" y="1761237"/>
            <a:ext cx="5528138" cy="715263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6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유명 시리즈 제외 분석 수행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7726517-980C-B0EF-C148-AAC1CA570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736" y="4351899"/>
            <a:ext cx="7772400" cy="497902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42D468E-85AE-1692-6F91-D7BD4EC727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8402" y="4299944"/>
            <a:ext cx="7772400" cy="497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41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ko-KR" altLang="en-US" sz="6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126047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지역 분석</a:t>
            </a:r>
            <a:r>
              <a:rPr lang="en-US" altLang="ko-KR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연도별 트렌드 분석 </a:t>
            </a:r>
            <a:r>
              <a:rPr lang="en-US" altLang="ko-KR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  </a:t>
            </a:r>
            <a:r>
              <a:rPr lang="ko-KR" altLang="en-US" sz="30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인기가 많은 게임 특징 파악     </a:t>
            </a:r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예상 출고량 분석</a:t>
            </a:r>
            <a:endParaRPr lang="ko-KR" altLang="en-US" sz="3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30DE7D-10E9-FB40-CD6E-378F04DF99DE}"/>
              </a:ext>
            </a:extLst>
          </p:cNvPr>
          <p:cNvSpPr txBox="1"/>
          <p:nvPr/>
        </p:nvSpPr>
        <p:spPr>
          <a:xfrm>
            <a:off x="864969" y="2556927"/>
            <a:ext cx="9863993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7DAAFB-52B7-FF07-CDF6-2EF352C1F98F}"/>
              </a:ext>
            </a:extLst>
          </p:cNvPr>
          <p:cNvSpPr txBox="1"/>
          <p:nvPr/>
        </p:nvSpPr>
        <p:spPr>
          <a:xfrm>
            <a:off x="850289" y="3361550"/>
            <a:ext cx="5960742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출고량 수치는 감소했으나</a:t>
            </a:r>
            <a:r>
              <a:rPr lang="en-US" altLang="ko-KR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트렌드 변화는 </a:t>
            </a:r>
            <a:r>
              <a:rPr lang="ko-KR" altLang="en-US" sz="2000" dirty="0">
                <a:solidFill>
                  <a:srgbClr val="21212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동일</a:t>
            </a: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하게 나타남</a:t>
            </a:r>
            <a:endParaRPr lang="en-US" altLang="ko-KR" sz="2000" i="0" dirty="0">
              <a:solidFill>
                <a:srgbClr val="212121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727C40-6941-8559-F90E-3785796AAF35}"/>
              </a:ext>
            </a:extLst>
          </p:cNvPr>
          <p:cNvSpPr/>
          <p:nvPr/>
        </p:nvSpPr>
        <p:spPr>
          <a:xfrm>
            <a:off x="796461" y="2857500"/>
            <a:ext cx="45719" cy="3960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solidFill>
                <a:schemeClr val="tx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72026B-36D8-D258-3C27-32758850794C}"/>
              </a:ext>
            </a:extLst>
          </p:cNvPr>
          <p:cNvSpPr txBox="1"/>
          <p:nvPr/>
        </p:nvSpPr>
        <p:spPr>
          <a:xfrm>
            <a:off x="864970" y="2556927"/>
            <a:ext cx="6450230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Genre </a:t>
            </a:r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트렌드</a:t>
            </a:r>
            <a:endParaRPr lang="en-US" altLang="ko-KR" sz="12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1" name="자유형: 도형 59">
            <a:extLst>
              <a:ext uri="{FF2B5EF4-FFF2-40B4-BE49-F238E27FC236}">
                <a16:creationId xmlns:a16="http://schemas.microsoft.com/office/drawing/2014/main" id="{51E0FFCE-2897-58FD-1A24-33F7E7937CC0}"/>
              </a:ext>
            </a:extLst>
          </p:cNvPr>
          <p:cNvSpPr/>
          <p:nvPr/>
        </p:nvSpPr>
        <p:spPr>
          <a:xfrm>
            <a:off x="796462" y="1761237"/>
            <a:ext cx="5528138" cy="715263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6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유명 시리즈 제외 분석 수행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CC9BD6-5B66-3446-D037-ACFF0B97A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836" y="4424862"/>
            <a:ext cx="7322357" cy="4978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DC2874-3604-C19D-3E59-C1D4DB84E5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8402" y="4414244"/>
            <a:ext cx="7772400" cy="497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69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ko-KR" altLang="en-US" sz="6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126047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지역 분석</a:t>
            </a:r>
            <a:r>
              <a:rPr lang="en-US" altLang="ko-KR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연도별 트렌드 분석 </a:t>
            </a:r>
            <a:r>
              <a:rPr lang="en-US" altLang="ko-KR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  </a:t>
            </a:r>
            <a:r>
              <a:rPr lang="ko-KR" altLang="en-US" sz="30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인기가 많은 게임 특징 파악     </a:t>
            </a:r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예상 출고량 분석</a:t>
            </a:r>
            <a:endParaRPr lang="ko-KR" altLang="en-US" sz="3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30DE7D-10E9-FB40-CD6E-378F04DF99DE}"/>
              </a:ext>
            </a:extLst>
          </p:cNvPr>
          <p:cNvSpPr txBox="1"/>
          <p:nvPr/>
        </p:nvSpPr>
        <p:spPr>
          <a:xfrm>
            <a:off x="864969" y="2556927"/>
            <a:ext cx="9863993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7DAAFB-52B7-FF07-CDF6-2EF352C1F98F}"/>
              </a:ext>
            </a:extLst>
          </p:cNvPr>
          <p:cNvSpPr txBox="1"/>
          <p:nvPr/>
        </p:nvSpPr>
        <p:spPr>
          <a:xfrm>
            <a:off x="850289" y="3361550"/>
            <a:ext cx="5960742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출고량 수치는 감소했으나</a:t>
            </a:r>
            <a:r>
              <a:rPr lang="en-US" altLang="ko-KR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트렌드 변화는 </a:t>
            </a:r>
            <a:r>
              <a:rPr lang="ko-KR" altLang="en-US" sz="2000" dirty="0">
                <a:solidFill>
                  <a:srgbClr val="21212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동일</a:t>
            </a: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하게 나타남</a:t>
            </a:r>
            <a:endParaRPr lang="en-US" altLang="ko-KR" sz="2000" i="0" dirty="0">
              <a:solidFill>
                <a:srgbClr val="212121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l"/>
            <a:endParaRPr lang="en-US" altLang="ko-KR" sz="2000" i="0" dirty="0">
              <a:solidFill>
                <a:srgbClr val="212121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727C40-6941-8559-F90E-3785796AAF35}"/>
              </a:ext>
            </a:extLst>
          </p:cNvPr>
          <p:cNvSpPr/>
          <p:nvPr/>
        </p:nvSpPr>
        <p:spPr>
          <a:xfrm>
            <a:off x="796461" y="2857500"/>
            <a:ext cx="45719" cy="3960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solidFill>
                <a:schemeClr val="tx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72026B-36D8-D258-3C27-32758850794C}"/>
              </a:ext>
            </a:extLst>
          </p:cNvPr>
          <p:cNvSpPr txBox="1"/>
          <p:nvPr/>
        </p:nvSpPr>
        <p:spPr>
          <a:xfrm>
            <a:off x="864970" y="2556927"/>
            <a:ext cx="6450230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Platform Series </a:t>
            </a:r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트렌드</a:t>
            </a:r>
            <a:endParaRPr lang="en-US" altLang="ko-KR" sz="12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1" name="자유형: 도형 59">
            <a:extLst>
              <a:ext uri="{FF2B5EF4-FFF2-40B4-BE49-F238E27FC236}">
                <a16:creationId xmlns:a16="http://schemas.microsoft.com/office/drawing/2014/main" id="{51E0FFCE-2897-58FD-1A24-33F7E7937CC0}"/>
              </a:ext>
            </a:extLst>
          </p:cNvPr>
          <p:cNvSpPr/>
          <p:nvPr/>
        </p:nvSpPr>
        <p:spPr>
          <a:xfrm>
            <a:off x="796462" y="1761237"/>
            <a:ext cx="5528138" cy="715263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6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유명 시리즈 제외 분석 수행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E68050-8069-2282-6249-0668952EA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778" y="4412663"/>
            <a:ext cx="7322358" cy="4978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476BD5-01DB-EEB6-F94F-D861E9040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4780" y="4412663"/>
            <a:ext cx="7530177" cy="497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086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ko-KR" altLang="en-US" sz="6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126047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지역 분석</a:t>
            </a:r>
            <a:r>
              <a:rPr lang="en-US" altLang="ko-KR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연도별 트렌드 분석 </a:t>
            </a:r>
            <a:r>
              <a:rPr lang="en-US" altLang="ko-KR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  </a:t>
            </a:r>
            <a:r>
              <a:rPr lang="ko-KR" altLang="en-US" sz="30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인기가 많은 게임 특징 파악     </a:t>
            </a:r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예상 출고량 분석</a:t>
            </a:r>
            <a:endParaRPr lang="ko-KR" altLang="en-US" sz="3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30DE7D-10E9-FB40-CD6E-378F04DF99DE}"/>
              </a:ext>
            </a:extLst>
          </p:cNvPr>
          <p:cNvSpPr txBox="1"/>
          <p:nvPr/>
        </p:nvSpPr>
        <p:spPr>
          <a:xfrm>
            <a:off x="864969" y="2556927"/>
            <a:ext cx="9863993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7DAAFB-52B7-FF07-CDF6-2EF352C1F98F}"/>
              </a:ext>
            </a:extLst>
          </p:cNvPr>
          <p:cNvSpPr txBox="1"/>
          <p:nvPr/>
        </p:nvSpPr>
        <p:spPr>
          <a:xfrm>
            <a:off x="850288" y="3361550"/>
            <a:ext cx="7379311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유명 시리즈들을 제외하더라도</a:t>
            </a:r>
            <a:r>
              <a:rPr lang="en-US" altLang="ko-KR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이전과 비슷한 양상이 나타나고 있다</a:t>
            </a:r>
            <a:r>
              <a:rPr lang="en-US" altLang="ko-KR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장르는 여전히 </a:t>
            </a:r>
            <a:r>
              <a:rPr lang="en-US" altLang="ko-KR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Role-Playing</a:t>
            </a:r>
            <a:r>
              <a:rPr lang="ko-KR" altLang="en-US" sz="2000" dirty="0">
                <a:solidFill>
                  <a:srgbClr val="21212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 많다</a:t>
            </a:r>
            <a:r>
              <a:rPr lang="en-US" altLang="ko-KR" sz="2000" dirty="0">
                <a:solidFill>
                  <a:srgbClr val="21212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en-US" altLang="ko-KR" sz="2000" i="0" dirty="0">
              <a:solidFill>
                <a:srgbClr val="212121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플랫폼의 경우 </a:t>
            </a:r>
            <a:r>
              <a:rPr lang="en-US" altLang="ko-KR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Wii Series</a:t>
            </a: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와 </a:t>
            </a:r>
            <a:r>
              <a:rPr lang="en-US" altLang="ko-KR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PS</a:t>
            </a: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Series</a:t>
            </a: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 주를 이룬다</a:t>
            </a:r>
            <a:r>
              <a:rPr lang="en-US" altLang="ko-KR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727C40-6941-8559-F90E-3785796AAF35}"/>
              </a:ext>
            </a:extLst>
          </p:cNvPr>
          <p:cNvSpPr/>
          <p:nvPr/>
        </p:nvSpPr>
        <p:spPr>
          <a:xfrm>
            <a:off x="796461" y="2857500"/>
            <a:ext cx="45719" cy="3960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solidFill>
                <a:schemeClr val="tx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72026B-36D8-D258-3C27-32758850794C}"/>
              </a:ext>
            </a:extLst>
          </p:cNvPr>
          <p:cNvSpPr txBox="1"/>
          <p:nvPr/>
        </p:nvSpPr>
        <p:spPr>
          <a:xfrm>
            <a:off x="864970" y="2556927"/>
            <a:ext cx="6450230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Top 20 </a:t>
            </a:r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게임</a:t>
            </a:r>
            <a:endParaRPr lang="en-US" altLang="ko-KR" sz="12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1" name="자유형: 도형 59">
            <a:extLst>
              <a:ext uri="{FF2B5EF4-FFF2-40B4-BE49-F238E27FC236}">
                <a16:creationId xmlns:a16="http://schemas.microsoft.com/office/drawing/2014/main" id="{51E0FFCE-2897-58FD-1A24-33F7E7937CC0}"/>
              </a:ext>
            </a:extLst>
          </p:cNvPr>
          <p:cNvSpPr/>
          <p:nvPr/>
        </p:nvSpPr>
        <p:spPr>
          <a:xfrm>
            <a:off x="796462" y="1761237"/>
            <a:ext cx="5528138" cy="715263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6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유명 시리즈 제외 분석 수행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B07952-7337-7060-74A1-83A696B27FB2}"/>
              </a:ext>
            </a:extLst>
          </p:cNvPr>
          <p:cNvSpPr txBox="1"/>
          <p:nvPr/>
        </p:nvSpPr>
        <p:spPr>
          <a:xfrm>
            <a:off x="850289" y="5109508"/>
            <a:ext cx="7074512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게임을 설계할 경우</a:t>
            </a:r>
            <a:r>
              <a:rPr lang="en-US" altLang="ko-KR" sz="2000" b="1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2000" b="1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해당 게임이 </a:t>
            </a:r>
            <a:r>
              <a:rPr lang="es-419" altLang="ko-KR" sz="2000" b="1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Wii Series</a:t>
            </a:r>
            <a:r>
              <a:rPr lang="ko-KR" altLang="en-US" sz="2000" b="1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와 </a:t>
            </a:r>
            <a:r>
              <a:rPr lang="es-419" altLang="ko-KR" sz="2000" b="1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PS Series</a:t>
            </a:r>
            <a:r>
              <a:rPr lang="ko-KR" altLang="en-US" sz="2000" b="1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 구동 가능하는 게 설계하는 것이 중요하다</a:t>
            </a:r>
            <a:r>
              <a:rPr lang="en-US" altLang="ko-KR" sz="2000" b="1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게임의 장르는 가장 선호하는 장르임과 동시에 </a:t>
            </a:r>
            <a:r>
              <a:rPr lang="en-US" altLang="ko-KR" sz="20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TOP20 </a:t>
            </a:r>
            <a:r>
              <a:rPr lang="ko-KR" altLang="en-US" sz="20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게임에서도 나타나는 </a:t>
            </a:r>
            <a:r>
              <a:rPr lang="es-419" altLang="ko-Kore-KR" sz="20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Role-Playing</a:t>
            </a:r>
            <a:r>
              <a:rPr lang="ko-KR" altLang="en-US" sz="20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과</a:t>
            </a:r>
            <a:r>
              <a:rPr lang="en-US" altLang="ko-KR" sz="20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</a:t>
            </a:r>
            <a:r>
              <a:rPr lang="ko-KR" altLang="en-US" sz="20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최근 트렌드에 따라 출고량이 급증하고 있는 </a:t>
            </a:r>
            <a:r>
              <a:rPr lang="es-419" altLang="ko-Kore-KR" sz="20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Action</a:t>
            </a:r>
            <a:r>
              <a:rPr lang="ko-KR" altLang="en-US" sz="2000" b="1" dirty="0" err="1">
                <a:solidFill>
                  <a:srgbClr val="212121"/>
                </a:solidFill>
                <a:latin typeface="Roboto" panose="02000000000000000000" pitchFamily="2" charset="0"/>
              </a:rPr>
              <a:t>으로</a:t>
            </a:r>
            <a:r>
              <a:rPr lang="ko-KR" altLang="en-US" sz="2000" b="1" dirty="0">
                <a:solidFill>
                  <a:srgbClr val="212121"/>
                </a:solidFill>
                <a:latin typeface="Roboto" panose="02000000000000000000" pitchFamily="2" charset="0"/>
              </a:rPr>
              <a:t> 선정하는 것이 좋다고 판단된다</a:t>
            </a:r>
            <a:r>
              <a:rPr lang="en-US" altLang="ko-KR" sz="2000" b="1" dirty="0">
                <a:solidFill>
                  <a:srgbClr val="212121"/>
                </a:solidFill>
                <a:latin typeface="Roboto" panose="02000000000000000000" pitchFamily="2" charset="0"/>
              </a:rPr>
              <a:t>.</a:t>
            </a:r>
            <a:endParaRPr lang="en-US" altLang="ko-KR" sz="2000" i="0" dirty="0">
              <a:solidFill>
                <a:srgbClr val="212121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F6A8D3C-FADF-F772-4A79-5113851EC33D}"/>
              </a:ext>
            </a:extLst>
          </p:cNvPr>
          <p:cNvSpPr/>
          <p:nvPr/>
        </p:nvSpPr>
        <p:spPr>
          <a:xfrm>
            <a:off x="796461" y="4605458"/>
            <a:ext cx="45719" cy="3960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solidFill>
                <a:schemeClr val="tx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438038-A672-C950-46F6-FF306EBF4ED1}"/>
              </a:ext>
            </a:extLst>
          </p:cNvPr>
          <p:cNvSpPr txBox="1"/>
          <p:nvPr/>
        </p:nvSpPr>
        <p:spPr>
          <a:xfrm>
            <a:off x="864970" y="4304885"/>
            <a:ext cx="6450230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분석 결과</a:t>
            </a:r>
            <a:endParaRPr lang="en-US" altLang="ko-KR" sz="12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63F79D-0E9D-3CBC-4C20-5E2FDCE9E657}"/>
              </a:ext>
            </a:extLst>
          </p:cNvPr>
          <p:cNvSpPr txBox="1"/>
          <p:nvPr/>
        </p:nvSpPr>
        <p:spPr>
          <a:xfrm>
            <a:off x="850288" y="7725262"/>
            <a:ext cx="7760312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우리 부서에는 게임을 두 종류나 설계할 만큼의 자원이 주어지지 않았다</a:t>
            </a:r>
            <a:r>
              <a:rPr lang="en-US" altLang="ko-KR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따라서 추가적인 분석을 통해 두 장르 중 어느 장르의 게임을 설계할 지 선택해야 한다</a:t>
            </a:r>
            <a:r>
              <a:rPr lang="en-US" altLang="ko-KR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7EF898-1BF4-A35C-F441-E2DD1F1659C8}"/>
              </a:ext>
            </a:extLst>
          </p:cNvPr>
          <p:cNvSpPr/>
          <p:nvPr/>
        </p:nvSpPr>
        <p:spPr>
          <a:xfrm>
            <a:off x="796461" y="7221212"/>
            <a:ext cx="45719" cy="3960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solidFill>
                <a:schemeClr val="tx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A793EC-0314-2123-8DBE-C600EB68738E}"/>
              </a:ext>
            </a:extLst>
          </p:cNvPr>
          <p:cNvSpPr txBox="1"/>
          <p:nvPr/>
        </p:nvSpPr>
        <p:spPr>
          <a:xfrm>
            <a:off x="864970" y="6920639"/>
            <a:ext cx="6450230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한정된 자원</a:t>
            </a:r>
            <a:endParaRPr lang="en-US" altLang="ko-KR" sz="12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3E78300-646F-F330-12D8-0330BAB68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338" y="2301837"/>
            <a:ext cx="8588491" cy="749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643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ko-KR" altLang="en-US" sz="6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126047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지역 분석</a:t>
            </a:r>
            <a:r>
              <a:rPr lang="en-US" altLang="ko-KR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연도별 트렌드 분석 </a:t>
            </a:r>
            <a:r>
              <a:rPr lang="en-US" altLang="ko-KR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  인기가 많은 게임 특징 파악     </a:t>
            </a:r>
            <a:r>
              <a:rPr lang="ko-KR" altLang="en-US" sz="3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예상 출고량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30DE7D-10E9-FB40-CD6E-378F04DF99DE}"/>
              </a:ext>
            </a:extLst>
          </p:cNvPr>
          <p:cNvSpPr txBox="1"/>
          <p:nvPr/>
        </p:nvSpPr>
        <p:spPr>
          <a:xfrm>
            <a:off x="864969" y="2556927"/>
            <a:ext cx="9863993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" name="자유형: 도형 59">
            <a:extLst>
              <a:ext uri="{FF2B5EF4-FFF2-40B4-BE49-F238E27FC236}">
                <a16:creationId xmlns:a16="http://schemas.microsoft.com/office/drawing/2014/main" id="{5A1322F0-0204-5E54-113C-A5C5D05C1931}"/>
              </a:ext>
            </a:extLst>
          </p:cNvPr>
          <p:cNvSpPr/>
          <p:nvPr/>
        </p:nvSpPr>
        <p:spPr>
          <a:xfrm>
            <a:off x="796462" y="1761237"/>
            <a:ext cx="4419600" cy="715263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6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예상 출고량 분석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47471F-B498-DA67-951C-6782543B6076}"/>
              </a:ext>
            </a:extLst>
          </p:cNvPr>
          <p:cNvSpPr/>
          <p:nvPr/>
        </p:nvSpPr>
        <p:spPr>
          <a:xfrm>
            <a:off x="796461" y="2857500"/>
            <a:ext cx="45719" cy="3960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solidFill>
                <a:schemeClr val="tx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E9BDCF-D051-35C8-68D8-5E44B642F1D8}"/>
              </a:ext>
            </a:extLst>
          </p:cNvPr>
          <p:cNvSpPr txBox="1"/>
          <p:nvPr/>
        </p:nvSpPr>
        <p:spPr>
          <a:xfrm>
            <a:off x="779320" y="2880092"/>
            <a:ext cx="9949641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장르별 평균 출고량 확인</a:t>
            </a:r>
            <a:endParaRPr lang="en-US" altLang="ko-KR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sz="1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2000" dirty="0">
                <a:solidFill>
                  <a:srgbClr val="21212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일본 지역에서의 장르별 평균 출고량을 바탕으로</a:t>
            </a:r>
            <a:r>
              <a:rPr lang="en-US" altLang="ko-KR" sz="2000" dirty="0">
                <a:solidFill>
                  <a:srgbClr val="21212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solidFill>
                  <a:srgbClr val="21212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어느 장르를 선택할 시 예상 출고량이 높을 지 확인</a:t>
            </a:r>
            <a:endParaRPr lang="en-US" altLang="ko-KR" sz="2000" i="0" dirty="0">
              <a:solidFill>
                <a:srgbClr val="212121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DFC2551-8E8D-130C-518F-65BEF9A34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3923322"/>
            <a:ext cx="7772400" cy="512051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A3E3B55-81DE-4424-6073-52F9DC4192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600" y="3923322"/>
            <a:ext cx="7772400" cy="512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367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ko-KR" altLang="en-US" sz="6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126047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지역 분석</a:t>
            </a:r>
            <a:r>
              <a:rPr lang="en-US" altLang="ko-KR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연도별 트렌드 분석 </a:t>
            </a:r>
            <a:r>
              <a:rPr lang="en-US" altLang="ko-KR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  인기가 많은 게임 특징 파악     </a:t>
            </a:r>
            <a:r>
              <a:rPr lang="ko-KR" altLang="en-US" sz="3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예상 출고량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30DE7D-10E9-FB40-CD6E-378F04DF99DE}"/>
              </a:ext>
            </a:extLst>
          </p:cNvPr>
          <p:cNvSpPr txBox="1"/>
          <p:nvPr/>
        </p:nvSpPr>
        <p:spPr>
          <a:xfrm>
            <a:off x="864969" y="2556927"/>
            <a:ext cx="9863993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" name="자유형: 도형 59">
            <a:extLst>
              <a:ext uri="{FF2B5EF4-FFF2-40B4-BE49-F238E27FC236}">
                <a16:creationId xmlns:a16="http://schemas.microsoft.com/office/drawing/2014/main" id="{5A1322F0-0204-5E54-113C-A5C5D05C1931}"/>
              </a:ext>
            </a:extLst>
          </p:cNvPr>
          <p:cNvSpPr/>
          <p:nvPr/>
        </p:nvSpPr>
        <p:spPr>
          <a:xfrm>
            <a:off x="796462" y="1761237"/>
            <a:ext cx="4419600" cy="715263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6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예상 출고량 분석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47471F-B498-DA67-951C-6782543B6076}"/>
              </a:ext>
            </a:extLst>
          </p:cNvPr>
          <p:cNvSpPr/>
          <p:nvPr/>
        </p:nvSpPr>
        <p:spPr>
          <a:xfrm>
            <a:off x="796461" y="2857500"/>
            <a:ext cx="45719" cy="3960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solidFill>
                <a:schemeClr val="tx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E9BDCF-D051-35C8-68D8-5E44B642F1D8}"/>
              </a:ext>
            </a:extLst>
          </p:cNvPr>
          <p:cNvSpPr txBox="1"/>
          <p:nvPr/>
        </p:nvSpPr>
        <p:spPr>
          <a:xfrm>
            <a:off x="779320" y="2880092"/>
            <a:ext cx="9949642" cy="184665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확인 결과</a:t>
            </a:r>
            <a:endParaRPr lang="en-US" altLang="ko-KR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sz="1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시각적으로 게임 장르별 출고량을 확인해보니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, 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포켓몬 </a:t>
            </a:r>
            <a:r>
              <a:rPr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마리오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시리즈를 제외하지 않은 경우와 제외한 경우 모두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, </a:t>
            </a:r>
            <a:r>
              <a:rPr lang="es-419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Role-Playing 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게임의 평균 출고량이 높게 나타났다</a:t>
            </a: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419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Action 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게임의 경우</a:t>
            </a: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오히려 다른 게임들에 비해 평균 출고량은 낮게 나타났다</a:t>
            </a: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해당 결과를 바탕으로 해석하면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, </a:t>
            </a:r>
            <a:r>
              <a:rPr lang="es-419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Role-Playing 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게임을 설계하는 것이 바람직해 보인다</a:t>
            </a: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DFC2551-8E8D-130C-518F-65BEF9A34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4926249"/>
            <a:ext cx="7772400" cy="512051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A3E3B55-81DE-4424-6073-52F9DC4192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600" y="4926249"/>
            <a:ext cx="7772400" cy="512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618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ko-KR" altLang="en-US" sz="6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126047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지역 분석</a:t>
            </a:r>
            <a:r>
              <a:rPr lang="en-US" altLang="ko-KR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연도별 트렌드 분석 </a:t>
            </a:r>
            <a:r>
              <a:rPr lang="en-US" altLang="ko-KR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  인기가 많은 게임 특징 파악     </a:t>
            </a:r>
            <a:r>
              <a:rPr lang="ko-KR" altLang="en-US" sz="3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예상 출고량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30DE7D-10E9-FB40-CD6E-378F04DF99DE}"/>
              </a:ext>
            </a:extLst>
          </p:cNvPr>
          <p:cNvSpPr txBox="1"/>
          <p:nvPr/>
        </p:nvSpPr>
        <p:spPr>
          <a:xfrm>
            <a:off x="864969" y="2556927"/>
            <a:ext cx="9863993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" name="자유형: 도형 59">
            <a:extLst>
              <a:ext uri="{FF2B5EF4-FFF2-40B4-BE49-F238E27FC236}">
                <a16:creationId xmlns:a16="http://schemas.microsoft.com/office/drawing/2014/main" id="{5A1322F0-0204-5E54-113C-A5C5D05C1931}"/>
              </a:ext>
            </a:extLst>
          </p:cNvPr>
          <p:cNvSpPr/>
          <p:nvPr/>
        </p:nvSpPr>
        <p:spPr>
          <a:xfrm>
            <a:off x="796462" y="1761237"/>
            <a:ext cx="4419600" cy="715263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6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예상 출고량 분석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47471F-B498-DA67-951C-6782543B6076}"/>
              </a:ext>
            </a:extLst>
          </p:cNvPr>
          <p:cNvSpPr/>
          <p:nvPr/>
        </p:nvSpPr>
        <p:spPr>
          <a:xfrm>
            <a:off x="796461" y="2857500"/>
            <a:ext cx="45719" cy="3960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solidFill>
                <a:schemeClr val="tx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05D412-D714-CD5D-7578-8E6A5D42B827}"/>
              </a:ext>
            </a:extLst>
          </p:cNvPr>
          <p:cNvSpPr txBox="1"/>
          <p:nvPr/>
        </p:nvSpPr>
        <p:spPr>
          <a:xfrm>
            <a:off x="864970" y="2556927"/>
            <a:ext cx="6450230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통계 검정 수행</a:t>
            </a:r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E9BDCF-D051-35C8-68D8-5E44B642F1D8}"/>
              </a:ext>
            </a:extLst>
          </p:cNvPr>
          <p:cNvSpPr txBox="1"/>
          <p:nvPr/>
        </p:nvSpPr>
        <p:spPr>
          <a:xfrm>
            <a:off x="779320" y="3583802"/>
            <a:ext cx="9949641" cy="184665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독립 표본 </a:t>
            </a:r>
            <a: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T-</a:t>
            </a:r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검정 수행</a:t>
            </a:r>
            <a:endParaRPr lang="en-US" altLang="ko-KR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sz="1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확인한 </a:t>
            </a:r>
            <a:r>
              <a:rPr lang="en-US" altLang="ko-KR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Role-Playing </a:t>
            </a: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장르의 평균 출고량의 차이가 통계적으로 </a:t>
            </a:r>
            <a:r>
              <a:rPr lang="ko-KR" altLang="en-US" sz="2000" i="0" dirty="0" err="1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유의미한지</a:t>
            </a: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확인</a:t>
            </a:r>
            <a:endParaRPr lang="en-US" altLang="ko-KR" sz="2000" i="0" dirty="0">
              <a:solidFill>
                <a:srgbClr val="212121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i="0" dirty="0">
              <a:solidFill>
                <a:srgbClr val="212121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21212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귀무가설</a:t>
            </a:r>
            <a:r>
              <a:rPr lang="ko-KR" altLang="en-US" sz="2000" dirty="0">
                <a:solidFill>
                  <a:srgbClr val="21212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solidFill>
                  <a:srgbClr val="21212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solidFill>
                  <a:srgbClr val="21212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s-419" altLang="ko-KR" sz="2000" dirty="0">
                <a:solidFill>
                  <a:srgbClr val="21212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Role-Playing </a:t>
            </a:r>
            <a:r>
              <a:rPr lang="ko-KR" altLang="en-US" sz="2000" dirty="0">
                <a:solidFill>
                  <a:srgbClr val="21212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게임은 다른 장르의 게임들과 평균 출고량이 같다</a:t>
            </a:r>
            <a:r>
              <a:rPr lang="en-US" altLang="ko-KR" sz="2000" dirty="0">
                <a:solidFill>
                  <a:srgbClr val="21212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1212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대립가설 </a:t>
            </a:r>
            <a:r>
              <a:rPr lang="en-US" altLang="ko-KR" sz="2000" dirty="0">
                <a:solidFill>
                  <a:srgbClr val="21212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solidFill>
                  <a:srgbClr val="21212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solidFill>
                  <a:srgbClr val="21212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Role-Playing </a:t>
            </a:r>
            <a:r>
              <a:rPr lang="ko-KR" altLang="en-US" sz="2000" dirty="0">
                <a:solidFill>
                  <a:srgbClr val="21212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게임은 다른 장르의 게임들보다 평균 출고량이 다르다</a:t>
            </a:r>
            <a:r>
              <a:rPr lang="en-US" altLang="ko-KR" sz="2000" dirty="0">
                <a:solidFill>
                  <a:srgbClr val="21212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7F38BB-576D-CBAB-F86B-E6B2C81B91EF}"/>
              </a:ext>
            </a:extLst>
          </p:cNvPr>
          <p:cNvSpPr txBox="1"/>
          <p:nvPr/>
        </p:nvSpPr>
        <p:spPr>
          <a:xfrm>
            <a:off x="779320" y="7863273"/>
            <a:ext cx="12479480" cy="123110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검정 결과</a:t>
            </a:r>
            <a:endParaRPr lang="en-US" altLang="ko-KR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sz="1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Python</a:t>
            </a: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통해 확인한 결과</a:t>
            </a:r>
            <a:r>
              <a:rPr lang="en-US" altLang="ko-KR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유명 시리즈를 포함한 경우와 제외한 경우 모두  </a:t>
            </a:r>
            <a:r>
              <a:rPr lang="ko-KR" altLang="en-US" sz="2000" i="0" dirty="0" err="1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귀무가설을</a:t>
            </a: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기각하고 대립가설을 채택한다</a:t>
            </a:r>
            <a:r>
              <a:rPr lang="en-US" altLang="ko-KR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r>
              <a:rPr lang="ko-KR" altLang="en-US" sz="2000" b="1" dirty="0">
                <a:solidFill>
                  <a:srgbClr val="21212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따라서 </a:t>
            </a:r>
            <a:r>
              <a:rPr lang="en-US" altLang="ko-KR" sz="2000" b="1" dirty="0">
                <a:solidFill>
                  <a:srgbClr val="21212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Role-Playing </a:t>
            </a:r>
            <a:r>
              <a:rPr lang="ko-KR" altLang="en-US" sz="2000" b="1" dirty="0">
                <a:solidFill>
                  <a:srgbClr val="21212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장르의 평균 출고량의 차이는 통계적으로 유의미하다</a:t>
            </a:r>
            <a:r>
              <a:rPr lang="en-US" altLang="ko-KR" sz="2000" b="1" dirty="0">
                <a:solidFill>
                  <a:srgbClr val="21212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CF02E45-8E59-0C6A-7DDF-7914F37AC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728975"/>
              </p:ext>
            </p:extLst>
          </p:nvPr>
        </p:nvGraphicFramePr>
        <p:xfrm>
          <a:off x="828325" y="5646461"/>
          <a:ext cx="11847036" cy="1954008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3733800">
                  <a:extLst>
                    <a:ext uri="{9D8B030D-6E8A-4147-A177-3AD203B41FA5}">
                      <a16:colId xmlns:a16="http://schemas.microsoft.com/office/drawing/2014/main" val="1884291498"/>
                    </a:ext>
                  </a:extLst>
                </a:gridCol>
                <a:gridCol w="8113236">
                  <a:extLst>
                    <a:ext uri="{9D8B030D-6E8A-4147-A177-3AD203B41FA5}">
                      <a16:colId xmlns:a16="http://schemas.microsoft.com/office/drawing/2014/main" val="1031982521"/>
                    </a:ext>
                  </a:extLst>
                </a:gridCol>
              </a:tblGrid>
              <a:tr h="651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Case</a:t>
                      </a:r>
                      <a:endParaRPr lang="ko-KR" altLang="en-US" sz="2400" b="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137160" marR="137160" marT="68580" marB="6858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P-Value</a:t>
                      </a:r>
                      <a:endParaRPr lang="ko-KR" altLang="en-US" sz="2400" b="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137160" marR="137160" marT="68580" marB="6858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58840"/>
                  </a:ext>
                </a:extLst>
              </a:tr>
              <a:tr h="6513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>
                          <a:solidFill>
                            <a:srgbClr val="000000"/>
                          </a:solidFill>
                          <a:effectLst/>
                        </a:rPr>
                        <a:t>유명 시리즈 포함</a:t>
                      </a:r>
                      <a:endParaRPr lang="en-US" altLang="ko-KR" sz="2400" b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altLang="ko-Kore-KR" sz="2000" b="0" kern="1200" dirty="0">
                          <a:solidFill>
                            <a:schemeClr val="dk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1.631905195571923e-23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6253633"/>
                  </a:ext>
                </a:extLst>
              </a:tr>
              <a:tr h="6513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i="0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유명 시리즈 제거</a:t>
                      </a:r>
                      <a:endParaRPr lang="en-US" altLang="ko-KR" sz="2400" b="0" i="0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altLang="ko-Kore-KR" sz="2000" b="0" kern="1200" dirty="0">
                          <a:solidFill>
                            <a:schemeClr val="dk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1.9538014894883763e-27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7229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1598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모서리가 둥근 직사각형 5">
            <a:extLst>
              <a:ext uri="{FF2B5EF4-FFF2-40B4-BE49-F238E27FC236}">
                <a16:creationId xmlns:a16="http://schemas.microsoft.com/office/drawing/2014/main" id="{4A46A372-AA94-49C2-ACAB-7EF44386CC39}"/>
              </a:ext>
            </a:extLst>
          </p:cNvPr>
          <p:cNvSpPr/>
          <p:nvPr/>
        </p:nvSpPr>
        <p:spPr>
          <a:xfrm>
            <a:off x="264319" y="1609919"/>
            <a:ext cx="17759363" cy="8405619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whit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2A7B2A-8C1A-4569-84F0-C58632186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318" y="3117799"/>
            <a:ext cx="17759363" cy="2025701"/>
          </a:xfrm>
        </p:spPr>
        <p:txBody>
          <a:bodyPr>
            <a:normAutofit/>
          </a:bodyPr>
          <a:lstStyle/>
          <a:p>
            <a:r>
              <a:rPr lang="es-419" altLang="ko-KR" sz="3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Wii Series, PS Series</a:t>
            </a:r>
            <a:r>
              <a:rPr lang="ko-KR" altLang="en-US" sz="3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에서 구동 가능한 </a:t>
            </a:r>
            <a:r>
              <a:rPr lang="es-419" altLang="ko-KR" sz="3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Role-Playing </a:t>
            </a:r>
            <a:r>
              <a:rPr lang="ko-KR" altLang="en-US" sz="3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게임을 설계하는 것을 추천</a:t>
            </a:r>
            <a:endParaRPr lang="en-US" altLang="ko-KR" sz="32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3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초기 개발한 게임에서 성공을 거두면 </a:t>
            </a:r>
            <a:r>
              <a:rPr lang="ko-KR" altLang="en-US" sz="32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연이은</a:t>
            </a:r>
            <a:r>
              <a:rPr lang="ko-KR" altLang="en-US" sz="3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시리즈를 통해서도 성공 가능성이 높음</a:t>
            </a:r>
            <a:endParaRPr lang="en-US" altLang="ko-KR" sz="32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3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일본 유명 인기 캐릭터와의 </a:t>
            </a:r>
            <a:r>
              <a:rPr lang="ko-KR" altLang="en-US" sz="32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콜라보</a:t>
            </a:r>
            <a:r>
              <a:rPr lang="ko-KR" altLang="en-US" sz="3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효과 기대</a:t>
            </a:r>
            <a:endParaRPr lang="en-US" altLang="ko-KR" sz="32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buNone/>
            </a:pPr>
            <a:endParaRPr lang="en-US" altLang="ko-KR" sz="36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endParaRPr lang="en-US" altLang="ko-KR" sz="36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endParaRPr lang="en-US" altLang="ko-KR" sz="36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endParaRPr lang="en-US" altLang="ko-KR" sz="36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endParaRPr lang="en-US" altLang="ko-KR" sz="36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8" y="60961"/>
            <a:ext cx="1821012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결론</a:t>
            </a:r>
            <a:r>
              <a:rPr lang="ko-KR" altLang="en-US" sz="6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13DE128-B923-41C6-AE36-B46FF9BCA03D}"/>
              </a:ext>
            </a:extLst>
          </p:cNvPr>
          <p:cNvSpPr/>
          <p:nvPr/>
        </p:nvSpPr>
        <p:spPr>
          <a:xfrm>
            <a:off x="325278" y="2513680"/>
            <a:ext cx="5907882" cy="685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2275830" y="595812"/>
            <a:ext cx="30315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인사이트</a:t>
            </a:r>
            <a:r>
              <a:rPr lang="en-US" altLang="ko-KR" sz="30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한계점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55225B-BF20-4D42-BCA0-AF8D6FDB8F8C}"/>
              </a:ext>
            </a:extLst>
          </p:cNvPr>
          <p:cNvSpPr txBox="1"/>
          <p:nvPr/>
        </p:nvSpPr>
        <p:spPr>
          <a:xfrm>
            <a:off x="264319" y="1783081"/>
            <a:ext cx="17759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i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인사이트</a:t>
            </a:r>
            <a:endParaRPr lang="en-US" altLang="ko-KR" sz="3600" i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AB6696-47C0-481A-81B7-B3D016C31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8E2A2-3D58-4D18-B223-89F8A25D193D}" type="slidenum">
              <a:rPr lang="ko-KR" altLang="en-US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27</a:t>
            </a:fld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3B86BF4-E13F-7C1B-CAF4-EDBE4F4CA41E}"/>
              </a:ext>
            </a:extLst>
          </p:cNvPr>
          <p:cNvSpPr txBox="1">
            <a:spLocks/>
          </p:cNvSpPr>
          <p:nvPr/>
        </p:nvSpPr>
        <p:spPr>
          <a:xfrm>
            <a:off x="352987" y="6651380"/>
            <a:ext cx="17759363" cy="2721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1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결측치로서</a:t>
            </a:r>
            <a:r>
              <a:rPr lang="ko-KR" altLang="en-US" sz="3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 약 </a:t>
            </a:r>
            <a:r>
              <a:rPr lang="en-US" altLang="ko-KR" sz="3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300</a:t>
            </a:r>
            <a:r>
              <a:rPr lang="ko-KR" altLang="en-US" sz="3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개의 데이터가 제거</a:t>
            </a:r>
            <a:endParaRPr lang="en-US" altLang="ko-KR" sz="36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sz="3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플랫폼을 통합하는 근거</a:t>
            </a:r>
            <a:endParaRPr lang="en-US" altLang="ko-KR" sz="36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sz="3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출고량이라는 수치 변수 하나로 분석의 모든 내용 진행</a:t>
            </a:r>
            <a:endParaRPr lang="en-US" altLang="ko-KR" sz="36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sz="3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게임 개발 비용 배제</a:t>
            </a:r>
            <a:endParaRPr lang="en-US" altLang="ko-KR" sz="36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36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0463A1-2968-2DFC-F06E-33FD98959C62}"/>
              </a:ext>
            </a:extLst>
          </p:cNvPr>
          <p:cNvSpPr/>
          <p:nvPr/>
        </p:nvSpPr>
        <p:spPr>
          <a:xfrm>
            <a:off x="413947" y="6409639"/>
            <a:ext cx="5907882" cy="685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43095-F19C-FB98-BB17-A4AAC7409ADF}"/>
              </a:ext>
            </a:extLst>
          </p:cNvPr>
          <p:cNvSpPr txBox="1"/>
          <p:nvPr/>
        </p:nvSpPr>
        <p:spPr>
          <a:xfrm>
            <a:off x="352988" y="5679040"/>
            <a:ext cx="17759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i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한계점</a:t>
            </a:r>
            <a:endParaRPr lang="en-US" altLang="ko-KR" sz="3600" i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491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모서리가 둥근 직사각형 5">
            <a:extLst>
              <a:ext uri="{FF2B5EF4-FFF2-40B4-BE49-F238E27FC236}">
                <a16:creationId xmlns:a16="http://schemas.microsoft.com/office/drawing/2014/main" id="{4A46A372-AA94-49C2-ACAB-7EF44386CC39}"/>
              </a:ext>
            </a:extLst>
          </p:cNvPr>
          <p:cNvSpPr/>
          <p:nvPr/>
        </p:nvSpPr>
        <p:spPr>
          <a:xfrm>
            <a:off x="264319" y="1609919"/>
            <a:ext cx="17759363" cy="8405619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whit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2A7B2A-8C1A-4569-84F0-C58632186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319" y="2748410"/>
            <a:ext cx="17759363" cy="17625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국내 중견기업 게임회사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: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현재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(2015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년까지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회사의 주요 업무는 국내 시장 위주로 운영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: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2016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년에 들어 다음과 같은 새로운 비전 제시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buNone/>
            </a:pPr>
            <a:endParaRPr lang="en-US" altLang="ko-KR" sz="36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endParaRPr lang="en-US" altLang="ko-KR" sz="36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endParaRPr lang="en-US" altLang="ko-KR" sz="36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endParaRPr lang="en-US" altLang="ko-KR" sz="36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endParaRPr lang="en-US" altLang="ko-KR" sz="36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endParaRPr lang="en-US" altLang="ko-KR" sz="36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8" y="60961"/>
            <a:ext cx="1821012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서론</a:t>
            </a:r>
            <a:r>
              <a:rPr lang="ko-KR" altLang="en-US" sz="6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13DE128-B923-41C6-AE36-B46FF9BCA03D}"/>
              </a:ext>
            </a:extLst>
          </p:cNvPr>
          <p:cNvSpPr/>
          <p:nvPr/>
        </p:nvSpPr>
        <p:spPr>
          <a:xfrm>
            <a:off x="325278" y="2513680"/>
            <a:ext cx="5907882" cy="685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2275830" y="595812"/>
            <a:ext cx="38218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프로젝트 배경 및 필요성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55225B-BF20-4D42-BCA0-AF8D6FDB8F8C}"/>
              </a:ext>
            </a:extLst>
          </p:cNvPr>
          <p:cNvSpPr txBox="1"/>
          <p:nvPr/>
        </p:nvSpPr>
        <p:spPr>
          <a:xfrm>
            <a:off x="264319" y="1783081"/>
            <a:ext cx="17759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i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기업 상황</a:t>
            </a:r>
            <a:endParaRPr lang="en-US" altLang="ko-KR" sz="3600" i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AB6696-47C0-481A-81B7-B3D016C31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8E2A2-3D58-4D18-B223-89F8A25D193D}" type="slidenum">
              <a:rPr lang="ko-KR" altLang="en-US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fld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672D072-A33F-C427-8279-78D03D3C0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3147" y="4838700"/>
            <a:ext cx="7946856" cy="4728707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5C37B922-6F60-F3D1-A7F6-20842E195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5382525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F2ACFE-6216-133D-CE28-9EAF9DA89BF0}"/>
              </a:ext>
            </a:extLst>
          </p:cNvPr>
          <p:cNvSpPr/>
          <p:nvPr/>
        </p:nvSpPr>
        <p:spPr>
          <a:xfrm>
            <a:off x="325278" y="5854179"/>
            <a:ext cx="5907882" cy="685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997570-2861-20BB-EF18-9FFE20601F26}"/>
              </a:ext>
            </a:extLst>
          </p:cNvPr>
          <p:cNvSpPr txBox="1"/>
          <p:nvPr/>
        </p:nvSpPr>
        <p:spPr>
          <a:xfrm>
            <a:off x="264319" y="5123580"/>
            <a:ext cx="17759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i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기업 비전</a:t>
            </a:r>
            <a:endParaRPr lang="en-US" altLang="ko-KR" sz="3600" i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438A3B5E-7C4B-AF37-38CF-62DAB2E49698}"/>
              </a:ext>
            </a:extLst>
          </p:cNvPr>
          <p:cNvSpPr txBox="1">
            <a:spLocks/>
          </p:cNvSpPr>
          <p:nvPr/>
        </p:nvSpPr>
        <p:spPr>
          <a:xfrm>
            <a:off x="264319" y="6097608"/>
            <a:ext cx="17759363" cy="3240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3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아시아 게임시장을 대표할 수 있는 기업</a:t>
            </a:r>
            <a:endParaRPr lang="en-US" altLang="ko-KR" sz="36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: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첫 번째 목표로 선택한 일본 시장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: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일본 시장 분석 및 게임 설계는 초창기 단계로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많은 지원비가 주어지지 않음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: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2019~2021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년 중 게임 출시 계획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36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36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36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36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36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36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9923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모서리가 둥근 직사각형 5">
            <a:extLst>
              <a:ext uri="{FF2B5EF4-FFF2-40B4-BE49-F238E27FC236}">
                <a16:creationId xmlns:a16="http://schemas.microsoft.com/office/drawing/2014/main" id="{4A46A372-AA94-49C2-ACAB-7EF44386CC39}"/>
              </a:ext>
            </a:extLst>
          </p:cNvPr>
          <p:cNvSpPr/>
          <p:nvPr/>
        </p:nvSpPr>
        <p:spPr>
          <a:xfrm>
            <a:off x="264319" y="1609919"/>
            <a:ext cx="17759363" cy="8405619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whit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준비</a:t>
            </a:r>
            <a:r>
              <a:rPr lang="ko-KR" altLang="en-US" sz="6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41328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개요</a:t>
            </a:r>
            <a:r>
              <a:rPr lang="en-US" altLang="ko-KR" sz="3000" dirty="0">
                <a:solidFill>
                  <a:srgbClr val="C8B8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solidFill>
                  <a:srgbClr val="C8B8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데이터 </a:t>
            </a:r>
            <a:r>
              <a:rPr lang="ko-KR" altLang="en-US" sz="3000" dirty="0" err="1">
                <a:solidFill>
                  <a:srgbClr val="C8B8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전처리</a:t>
            </a:r>
            <a:endParaRPr lang="ko-KR" altLang="en-US" sz="3000" dirty="0">
              <a:solidFill>
                <a:srgbClr val="C8B8AC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EDB4D506-5D88-6714-6DD1-D25B6AA75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832" y="8641827"/>
            <a:ext cx="45719" cy="14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2" name="표 4">
            <a:extLst>
              <a:ext uri="{FF2B5EF4-FFF2-40B4-BE49-F238E27FC236}">
                <a16:creationId xmlns:a16="http://schemas.microsoft.com/office/drawing/2014/main" id="{4EDFD6DE-8C4B-F8B4-26D7-64609FBEED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23318"/>
              </p:ext>
            </p:extLst>
          </p:nvPr>
        </p:nvGraphicFramePr>
        <p:xfrm>
          <a:off x="573565" y="3744829"/>
          <a:ext cx="4253472" cy="6063541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126736">
                  <a:extLst>
                    <a:ext uri="{9D8B030D-6E8A-4147-A177-3AD203B41FA5}">
                      <a16:colId xmlns:a16="http://schemas.microsoft.com/office/drawing/2014/main" val="1884291498"/>
                    </a:ext>
                  </a:extLst>
                </a:gridCol>
                <a:gridCol w="2126736">
                  <a:extLst>
                    <a:ext uri="{9D8B030D-6E8A-4147-A177-3AD203B41FA5}">
                      <a16:colId xmlns:a16="http://schemas.microsoft.com/office/drawing/2014/main" val="1031982521"/>
                    </a:ext>
                  </a:extLst>
                </a:gridCol>
              </a:tblGrid>
              <a:tr h="65447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칼럼 내용</a:t>
                      </a:r>
                    </a:p>
                  </a:txBody>
                  <a:tcPr marL="137160" marR="137160" marT="68580" marB="6858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258840"/>
                  </a:ext>
                </a:extLst>
              </a:tr>
              <a:tr h="5904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dirty="0">
                          <a:solidFill>
                            <a:srgbClr val="000000"/>
                          </a:solidFill>
                          <a:effectLst/>
                        </a:rPr>
                        <a:t>Name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000000"/>
                          </a:solidFill>
                          <a:effectLst/>
                        </a:rPr>
                        <a:t>게임 이름</a:t>
                      </a:r>
                      <a:endParaRPr lang="en-US" altLang="ko-KR" sz="2000" b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6253633"/>
                  </a:ext>
                </a:extLst>
              </a:tr>
              <a:tr h="5904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Platform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지원 플랫폼</a:t>
                      </a:r>
                      <a:endParaRPr lang="en-US" altLang="ko-KR" sz="2000" b="0" i="0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722963"/>
                  </a:ext>
                </a:extLst>
              </a:tr>
              <a:tr h="590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Year</a:t>
                      </a:r>
                      <a:endParaRPr lang="ko-KR" altLang="en-US" sz="2400" b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출시 연도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3586347"/>
                  </a:ext>
                </a:extLst>
              </a:tr>
              <a:tr h="5904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Genre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장르</a:t>
                      </a:r>
                      <a:endParaRPr lang="en-US" altLang="ko-KR" sz="2000" b="0" i="0" dirty="0"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4243462"/>
                  </a:ext>
                </a:extLst>
              </a:tr>
              <a:tr h="590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Publisher</a:t>
                      </a:r>
                      <a:endParaRPr lang="ko-KR" altLang="en-US" sz="2400" b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배급한 회사명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868776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NA_Sales</a:t>
                      </a:r>
                      <a:endParaRPr lang="ko-KR" altLang="en-US" sz="2400" b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북미지역 출고량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2009436"/>
                  </a:ext>
                </a:extLst>
              </a:tr>
              <a:tr h="5904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dirty="0" err="1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EU_Sales</a:t>
                      </a:r>
                      <a:endParaRPr lang="en-US" altLang="ko-KR" sz="2400" b="0" i="0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유럽지역 출고량</a:t>
                      </a:r>
                      <a:endParaRPr lang="en-US" altLang="ko-KR" sz="1800" b="0" i="0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5272932"/>
                  </a:ext>
                </a:extLst>
              </a:tr>
              <a:tr h="5904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dirty="0" err="1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JP_Sales</a:t>
                      </a:r>
                      <a:endParaRPr lang="en-US" altLang="ko-KR" sz="2400" b="0" i="0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일본지역 출고량</a:t>
                      </a:r>
                      <a:endParaRPr lang="en-US" altLang="ko-KR" sz="1800" b="0" i="0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6271658"/>
                  </a:ext>
                </a:extLst>
              </a:tr>
              <a:tr h="5904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dirty="0" err="1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Other_Sales</a:t>
                      </a:r>
                      <a:endParaRPr lang="en-US" altLang="ko-KR" sz="2400" b="0" i="0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rgbClr val="000000"/>
                          </a:solidFill>
                          <a:effectLst/>
                        </a:rPr>
                        <a:t>기타지역 출고량</a:t>
                      </a:r>
                      <a:endParaRPr lang="en-US" altLang="ko-KR" sz="1800" b="0" i="0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099303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78C38BF0-1D5A-EBE8-7EB0-763BB607FE24}"/>
              </a:ext>
            </a:extLst>
          </p:cNvPr>
          <p:cNvSpPr txBox="1"/>
          <p:nvPr/>
        </p:nvSpPr>
        <p:spPr>
          <a:xfrm>
            <a:off x="337721" y="2961170"/>
            <a:ext cx="4714877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10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2015</a:t>
            </a:r>
            <a:r>
              <a:rPr lang="ko-KR" altLang="en-US" sz="210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년까지 출시된 게임들의 </a:t>
            </a:r>
            <a:br>
              <a:rPr lang="en-US" altLang="ko-KR" sz="210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ko-KR" altLang="en-US" sz="210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각 지역에서의 출고량 데이터</a:t>
            </a:r>
          </a:p>
          <a:p>
            <a:pPr algn="ctr"/>
            <a:endParaRPr lang="en-US" altLang="ko-KR" sz="21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6" name="화살표: 갈매기형 수장 27">
            <a:extLst>
              <a:ext uri="{FF2B5EF4-FFF2-40B4-BE49-F238E27FC236}">
                <a16:creationId xmlns:a16="http://schemas.microsoft.com/office/drawing/2014/main" id="{EA8E31BA-6546-9659-EBB2-29B65C1FE6FD}"/>
              </a:ext>
            </a:extLst>
          </p:cNvPr>
          <p:cNvSpPr/>
          <p:nvPr/>
        </p:nvSpPr>
        <p:spPr>
          <a:xfrm>
            <a:off x="476918" y="1998947"/>
            <a:ext cx="4495134" cy="814388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데이터</a:t>
            </a:r>
          </a:p>
        </p:txBody>
      </p:sp>
      <p:sp>
        <p:nvSpPr>
          <p:cNvPr id="47" name="화살표: 갈매기형 수장 54">
            <a:extLst>
              <a:ext uri="{FF2B5EF4-FFF2-40B4-BE49-F238E27FC236}">
                <a16:creationId xmlns:a16="http://schemas.microsoft.com/office/drawing/2014/main" id="{17D2AA4A-7969-E301-DF52-BA662622F0DD}"/>
              </a:ext>
            </a:extLst>
          </p:cNvPr>
          <p:cNvSpPr/>
          <p:nvPr/>
        </p:nvSpPr>
        <p:spPr>
          <a:xfrm>
            <a:off x="5419723" y="1998946"/>
            <a:ext cx="4714877" cy="814388"/>
          </a:xfrm>
          <a:prstGeom prst="chevron">
            <a:avLst/>
          </a:prstGeom>
          <a:solidFill>
            <a:schemeClr val="bg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b="1" dirty="0" err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전처리</a:t>
            </a:r>
            <a:r>
              <a:rPr lang="ko-KR" altLang="en-US" sz="27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진행</a:t>
            </a:r>
          </a:p>
        </p:txBody>
      </p:sp>
      <p:sp>
        <p:nvSpPr>
          <p:cNvPr id="48" name="화살표: 갈매기형 수장 55">
            <a:extLst>
              <a:ext uri="{FF2B5EF4-FFF2-40B4-BE49-F238E27FC236}">
                <a16:creationId xmlns:a16="http://schemas.microsoft.com/office/drawing/2014/main" id="{496EE5E6-7855-4227-9213-D754595C3FA1}"/>
              </a:ext>
            </a:extLst>
          </p:cNvPr>
          <p:cNvSpPr/>
          <p:nvPr/>
        </p:nvSpPr>
        <p:spPr>
          <a:xfrm>
            <a:off x="10426715" y="1998946"/>
            <a:ext cx="7604109" cy="814388"/>
          </a:xfrm>
          <a:prstGeom prst="chevron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분석 수행</a:t>
            </a:r>
          </a:p>
        </p:txBody>
      </p:sp>
      <p:sp>
        <p:nvSpPr>
          <p:cNvPr id="1025" name="자유형: 도형 59">
            <a:extLst>
              <a:ext uri="{FF2B5EF4-FFF2-40B4-BE49-F238E27FC236}">
                <a16:creationId xmlns:a16="http://schemas.microsoft.com/office/drawing/2014/main" id="{2171E4C9-35FB-BC4F-CF34-C99D807A83F0}"/>
              </a:ext>
            </a:extLst>
          </p:cNvPr>
          <p:cNvSpPr/>
          <p:nvPr/>
        </p:nvSpPr>
        <p:spPr>
          <a:xfrm>
            <a:off x="5419723" y="3671617"/>
            <a:ext cx="4714877" cy="820638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4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결측치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처리</a:t>
            </a:r>
          </a:p>
        </p:txBody>
      </p:sp>
      <p:sp>
        <p:nvSpPr>
          <p:cNvPr id="1027" name="자유형: 도형 22">
            <a:extLst>
              <a:ext uri="{FF2B5EF4-FFF2-40B4-BE49-F238E27FC236}">
                <a16:creationId xmlns:a16="http://schemas.microsoft.com/office/drawing/2014/main" id="{39503E6C-C39A-D601-3DB8-18C2FFA04F0F}"/>
              </a:ext>
            </a:extLst>
          </p:cNvPr>
          <p:cNvSpPr/>
          <p:nvPr/>
        </p:nvSpPr>
        <p:spPr>
          <a:xfrm>
            <a:off x="5419723" y="4733181"/>
            <a:ext cx="4714877" cy="820638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데이터 타입 변경</a:t>
            </a:r>
          </a:p>
        </p:txBody>
      </p:sp>
      <p:sp>
        <p:nvSpPr>
          <p:cNvPr id="1028" name="자유형: 도형 24">
            <a:extLst>
              <a:ext uri="{FF2B5EF4-FFF2-40B4-BE49-F238E27FC236}">
                <a16:creationId xmlns:a16="http://schemas.microsoft.com/office/drawing/2014/main" id="{3BC26EDC-708E-13A5-E066-6D3403074703}"/>
              </a:ext>
            </a:extLst>
          </p:cNvPr>
          <p:cNvSpPr/>
          <p:nvPr/>
        </p:nvSpPr>
        <p:spPr>
          <a:xfrm>
            <a:off x="5419723" y="6892275"/>
            <a:ext cx="4714877" cy="820638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4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중복값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처리</a:t>
            </a:r>
          </a:p>
        </p:txBody>
      </p:sp>
      <p:sp>
        <p:nvSpPr>
          <p:cNvPr id="1030" name="자유형: 도형 20">
            <a:extLst>
              <a:ext uri="{FF2B5EF4-FFF2-40B4-BE49-F238E27FC236}">
                <a16:creationId xmlns:a16="http://schemas.microsoft.com/office/drawing/2014/main" id="{3D1C1B97-C440-4DC4-ADD8-69E771765530}"/>
              </a:ext>
            </a:extLst>
          </p:cNvPr>
          <p:cNvSpPr/>
          <p:nvPr/>
        </p:nvSpPr>
        <p:spPr>
          <a:xfrm>
            <a:off x="5419723" y="5812728"/>
            <a:ext cx="4714877" cy="820638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이상치 처리</a:t>
            </a:r>
          </a:p>
        </p:txBody>
      </p:sp>
      <p:sp>
        <p:nvSpPr>
          <p:cNvPr id="1031" name="자유형: 도형 24">
            <a:extLst>
              <a:ext uri="{FF2B5EF4-FFF2-40B4-BE49-F238E27FC236}">
                <a16:creationId xmlns:a16="http://schemas.microsoft.com/office/drawing/2014/main" id="{AA33B55B-DC4A-84C0-8F76-D7D14556972F}"/>
              </a:ext>
            </a:extLst>
          </p:cNvPr>
          <p:cNvSpPr/>
          <p:nvPr/>
        </p:nvSpPr>
        <p:spPr>
          <a:xfrm>
            <a:off x="5419723" y="7971822"/>
            <a:ext cx="4714877" cy="820638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칼럼 생성</a:t>
            </a:r>
          </a:p>
        </p:txBody>
      </p:sp>
      <p:sp>
        <p:nvSpPr>
          <p:cNvPr id="1041" name="자유형: 도형 59">
            <a:extLst>
              <a:ext uri="{FF2B5EF4-FFF2-40B4-BE49-F238E27FC236}">
                <a16:creationId xmlns:a16="http://schemas.microsoft.com/office/drawing/2014/main" id="{0C5F75E6-94EE-3FF5-4536-4F0FC0D27BB6}"/>
              </a:ext>
            </a:extLst>
          </p:cNvPr>
          <p:cNvSpPr/>
          <p:nvPr/>
        </p:nvSpPr>
        <p:spPr>
          <a:xfrm>
            <a:off x="10896600" y="3184850"/>
            <a:ext cx="6624156" cy="1142711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지역 분석</a:t>
            </a:r>
          </a:p>
        </p:txBody>
      </p:sp>
      <p:sp>
        <p:nvSpPr>
          <p:cNvPr id="1042" name="자유형: 도형 22">
            <a:extLst>
              <a:ext uri="{FF2B5EF4-FFF2-40B4-BE49-F238E27FC236}">
                <a16:creationId xmlns:a16="http://schemas.microsoft.com/office/drawing/2014/main" id="{CB8FAD07-E152-FC6C-7E3C-5E7314E7D0E1}"/>
              </a:ext>
            </a:extLst>
          </p:cNvPr>
          <p:cNvSpPr/>
          <p:nvPr/>
        </p:nvSpPr>
        <p:spPr>
          <a:xfrm>
            <a:off x="10896600" y="4959901"/>
            <a:ext cx="6624156" cy="1142711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연도별 트렌드 분석</a:t>
            </a:r>
          </a:p>
        </p:txBody>
      </p:sp>
      <p:sp>
        <p:nvSpPr>
          <p:cNvPr id="1043" name="자유형: 도형 24">
            <a:extLst>
              <a:ext uri="{FF2B5EF4-FFF2-40B4-BE49-F238E27FC236}">
                <a16:creationId xmlns:a16="http://schemas.microsoft.com/office/drawing/2014/main" id="{96F992A4-367F-DF98-6D3A-3E9DB9411106}"/>
              </a:ext>
            </a:extLst>
          </p:cNvPr>
          <p:cNvSpPr/>
          <p:nvPr/>
        </p:nvSpPr>
        <p:spPr>
          <a:xfrm>
            <a:off x="10896600" y="8821877"/>
            <a:ext cx="6624156" cy="1142711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예상 출고량 분석</a:t>
            </a:r>
          </a:p>
        </p:txBody>
      </p:sp>
      <p:sp>
        <p:nvSpPr>
          <p:cNvPr id="1044" name="화살표: 아래쪽 36">
            <a:extLst>
              <a:ext uri="{FF2B5EF4-FFF2-40B4-BE49-F238E27FC236}">
                <a16:creationId xmlns:a16="http://schemas.microsoft.com/office/drawing/2014/main" id="{EBC9787C-340A-A85E-BF19-187223EB65C6}"/>
              </a:ext>
            </a:extLst>
          </p:cNvPr>
          <p:cNvSpPr/>
          <p:nvPr/>
        </p:nvSpPr>
        <p:spPr>
          <a:xfrm>
            <a:off x="13204250" y="4385888"/>
            <a:ext cx="2017059" cy="52229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45" name="화살표: 아래쪽 19">
            <a:extLst>
              <a:ext uri="{FF2B5EF4-FFF2-40B4-BE49-F238E27FC236}">
                <a16:creationId xmlns:a16="http://schemas.microsoft.com/office/drawing/2014/main" id="{A1FDD321-868C-A8CF-3F94-AADC41A24858}"/>
              </a:ext>
            </a:extLst>
          </p:cNvPr>
          <p:cNvSpPr/>
          <p:nvPr/>
        </p:nvSpPr>
        <p:spPr>
          <a:xfrm>
            <a:off x="13204250" y="6380159"/>
            <a:ext cx="2017059" cy="52229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46" name="자유형: 도형 20">
            <a:extLst>
              <a:ext uri="{FF2B5EF4-FFF2-40B4-BE49-F238E27FC236}">
                <a16:creationId xmlns:a16="http://schemas.microsoft.com/office/drawing/2014/main" id="{D71EEFED-9996-A40A-6276-3A18D0F67415}"/>
              </a:ext>
            </a:extLst>
          </p:cNvPr>
          <p:cNvSpPr/>
          <p:nvPr/>
        </p:nvSpPr>
        <p:spPr>
          <a:xfrm>
            <a:off x="10896600" y="6978293"/>
            <a:ext cx="6624156" cy="1142711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인기가 많은 게임 특징 파악</a:t>
            </a:r>
          </a:p>
        </p:txBody>
      </p:sp>
      <p:sp>
        <p:nvSpPr>
          <p:cNvPr id="1047" name="화살표: 아래쪽 21">
            <a:extLst>
              <a:ext uri="{FF2B5EF4-FFF2-40B4-BE49-F238E27FC236}">
                <a16:creationId xmlns:a16="http://schemas.microsoft.com/office/drawing/2014/main" id="{140949A7-6DF5-1015-3D13-AD98E09B1BCC}"/>
              </a:ext>
            </a:extLst>
          </p:cNvPr>
          <p:cNvSpPr/>
          <p:nvPr/>
        </p:nvSpPr>
        <p:spPr>
          <a:xfrm>
            <a:off x="13204250" y="8215166"/>
            <a:ext cx="2017059" cy="52229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8228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모서리가 둥근 직사각형 5">
            <a:extLst>
              <a:ext uri="{FF2B5EF4-FFF2-40B4-BE49-F238E27FC236}">
                <a16:creationId xmlns:a16="http://schemas.microsoft.com/office/drawing/2014/main" id="{4A46A372-AA94-49C2-ACAB-7EF44386CC39}"/>
              </a:ext>
            </a:extLst>
          </p:cNvPr>
          <p:cNvSpPr/>
          <p:nvPr/>
        </p:nvSpPr>
        <p:spPr>
          <a:xfrm>
            <a:off x="264319" y="1609919"/>
            <a:ext cx="17759363" cy="8405619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whit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준비</a:t>
            </a:r>
            <a:r>
              <a:rPr lang="ko-KR" altLang="en-US" sz="6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41328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개요</a:t>
            </a:r>
            <a:r>
              <a:rPr lang="en-US" altLang="ko-KR" sz="3000" dirty="0">
                <a:solidFill>
                  <a:srgbClr val="C8B8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데이터 </a:t>
            </a:r>
            <a:r>
              <a:rPr lang="ko-KR" altLang="en-US" sz="30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전처리</a:t>
            </a:r>
            <a:endParaRPr lang="ko-KR" altLang="en-US" sz="3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자유형: 도형 59">
            <a:extLst>
              <a:ext uri="{FF2B5EF4-FFF2-40B4-BE49-F238E27FC236}">
                <a16:creationId xmlns:a16="http://schemas.microsoft.com/office/drawing/2014/main" id="{22AA79C6-9D3F-2120-8944-90051F4D5697}"/>
              </a:ext>
            </a:extLst>
          </p:cNvPr>
          <p:cNvSpPr/>
          <p:nvPr/>
        </p:nvSpPr>
        <p:spPr>
          <a:xfrm>
            <a:off x="796462" y="1761237"/>
            <a:ext cx="4419600" cy="715263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4000" b="1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결측치</a:t>
            </a:r>
            <a:r>
              <a:rPr lang="ko-KR" altLang="en-US" sz="4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2B449F-D74F-B5A5-E93A-CB1C7FDE7855}"/>
              </a:ext>
            </a:extLst>
          </p:cNvPr>
          <p:cNvSpPr/>
          <p:nvPr/>
        </p:nvSpPr>
        <p:spPr>
          <a:xfrm>
            <a:off x="796461" y="2857500"/>
            <a:ext cx="45719" cy="838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solidFill>
                <a:schemeClr val="tx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30DE7D-10E9-FB40-CD6E-378F04DF99DE}"/>
              </a:ext>
            </a:extLst>
          </p:cNvPr>
          <p:cNvSpPr txBox="1"/>
          <p:nvPr/>
        </p:nvSpPr>
        <p:spPr>
          <a:xfrm>
            <a:off x="864970" y="2556927"/>
            <a:ext cx="6332291" cy="113877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Year, Genre, Publisher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에서 </a:t>
            </a:r>
            <a:r>
              <a:rPr lang="ko-KR" altLang="en-US" sz="24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결측치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발생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대체가 가능한 경우를 제외하고 모두 제거</a:t>
            </a:r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2EEB79-94CA-3BCF-EB5A-B14BEA301314}"/>
              </a:ext>
            </a:extLst>
          </p:cNvPr>
          <p:cNvSpPr txBox="1"/>
          <p:nvPr/>
        </p:nvSpPr>
        <p:spPr>
          <a:xfrm>
            <a:off x="779321" y="4269774"/>
            <a:ext cx="8993502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결측치를</a:t>
            </a:r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대체한 경우</a:t>
            </a:r>
            <a:endParaRPr lang="en-US" altLang="ko-KR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sz="1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아래 표와 같이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동일한 게임이 존재하는 경우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해당 데이터의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Genre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로 </a:t>
            </a:r>
            <a:r>
              <a:rPr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결측치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대체</a:t>
            </a:r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56C162A-770D-FB14-2FF8-C916F9336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590" y="5295900"/>
            <a:ext cx="12843410" cy="171538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96F7029-ADCF-3DA7-5516-AF7D656BC7D3}"/>
              </a:ext>
            </a:extLst>
          </p:cNvPr>
          <p:cNvSpPr/>
          <p:nvPr/>
        </p:nvSpPr>
        <p:spPr>
          <a:xfrm>
            <a:off x="4758861" y="5295900"/>
            <a:ext cx="961071" cy="152400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EBCB2F-4A73-CFCD-B459-ABCF4524C56F}"/>
              </a:ext>
            </a:extLst>
          </p:cNvPr>
          <p:cNvSpPr txBox="1"/>
          <p:nvPr/>
        </p:nvSpPr>
        <p:spPr>
          <a:xfrm>
            <a:off x="779321" y="7072621"/>
            <a:ext cx="12843410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*</a:t>
            </a: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Genre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의 경우</a:t>
            </a: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보통 게임이름이 동일한 경우 리메이크나 </a:t>
            </a:r>
            <a:r>
              <a:rPr lang="ko-KR" altLang="en-US" sz="16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후속작에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속하기 때문에 해당 방식으로 </a:t>
            </a:r>
            <a:r>
              <a:rPr lang="ko-KR" altLang="en-US" sz="16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결측치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대체 가능</a:t>
            </a:r>
            <a:endParaRPr lang="en-US" altLang="ko-KR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*</a:t>
            </a: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Publisher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의 경우</a:t>
            </a: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플랫폼의 따라 배급사가 다른 경우도 있어 해당 방식으로 </a:t>
            </a:r>
            <a:r>
              <a:rPr lang="ko-KR" altLang="en-US" sz="16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결측치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대체 불가능</a:t>
            </a:r>
            <a:endParaRPr lang="en-US" altLang="ko-KR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204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모서리가 둥근 직사각형 5">
            <a:extLst>
              <a:ext uri="{FF2B5EF4-FFF2-40B4-BE49-F238E27FC236}">
                <a16:creationId xmlns:a16="http://schemas.microsoft.com/office/drawing/2014/main" id="{4A46A372-AA94-49C2-ACAB-7EF44386CC39}"/>
              </a:ext>
            </a:extLst>
          </p:cNvPr>
          <p:cNvSpPr/>
          <p:nvPr/>
        </p:nvSpPr>
        <p:spPr>
          <a:xfrm>
            <a:off x="264319" y="1609919"/>
            <a:ext cx="17759363" cy="8405619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whit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준비</a:t>
            </a:r>
            <a:r>
              <a:rPr lang="ko-KR" altLang="en-US" sz="6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41328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개요</a:t>
            </a:r>
            <a:r>
              <a:rPr lang="en-US" altLang="ko-KR" sz="3000" dirty="0">
                <a:solidFill>
                  <a:srgbClr val="C8B8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데이터 </a:t>
            </a:r>
            <a:r>
              <a:rPr lang="ko-KR" altLang="en-US" sz="30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전처리</a:t>
            </a:r>
            <a:endParaRPr lang="ko-KR" altLang="en-US" sz="3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자유형: 도형 59">
            <a:extLst>
              <a:ext uri="{FF2B5EF4-FFF2-40B4-BE49-F238E27FC236}">
                <a16:creationId xmlns:a16="http://schemas.microsoft.com/office/drawing/2014/main" id="{22AA79C6-9D3F-2120-8944-90051F4D5697}"/>
              </a:ext>
            </a:extLst>
          </p:cNvPr>
          <p:cNvSpPr/>
          <p:nvPr/>
        </p:nvSpPr>
        <p:spPr>
          <a:xfrm>
            <a:off x="838200" y="1761237"/>
            <a:ext cx="4419600" cy="715263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4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데이터 타입 변경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2B449F-D74F-B5A5-E93A-CB1C7FDE7855}"/>
              </a:ext>
            </a:extLst>
          </p:cNvPr>
          <p:cNvSpPr/>
          <p:nvPr/>
        </p:nvSpPr>
        <p:spPr>
          <a:xfrm>
            <a:off x="838199" y="2781300"/>
            <a:ext cx="68509" cy="618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solidFill>
                <a:schemeClr val="tx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30DE7D-10E9-FB40-CD6E-378F04DF99DE}"/>
              </a:ext>
            </a:extLst>
          </p:cNvPr>
          <p:cNvSpPr txBox="1"/>
          <p:nvPr/>
        </p:nvSpPr>
        <p:spPr>
          <a:xfrm>
            <a:off x="906709" y="2556927"/>
            <a:ext cx="6332291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Year, _Sales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의 데이터 타입 변경</a:t>
            </a:r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2EEB79-94CA-3BCF-EB5A-B14BEA301314}"/>
              </a:ext>
            </a:extLst>
          </p:cNvPr>
          <p:cNvSpPr txBox="1"/>
          <p:nvPr/>
        </p:nvSpPr>
        <p:spPr>
          <a:xfrm>
            <a:off x="821059" y="3695700"/>
            <a:ext cx="3412445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Year</a:t>
            </a:r>
          </a:p>
          <a:p>
            <a:endParaRPr lang="en-US" altLang="ko-KR" sz="1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정수 타입으로 변경</a:t>
            </a:r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722555-E749-DB28-DEAC-15EA86D27F85}"/>
              </a:ext>
            </a:extLst>
          </p:cNvPr>
          <p:cNvSpPr txBox="1"/>
          <p:nvPr/>
        </p:nvSpPr>
        <p:spPr>
          <a:xfrm>
            <a:off x="9939605" y="3695700"/>
            <a:ext cx="3412445" cy="123110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_Sales</a:t>
            </a:r>
          </a:p>
          <a:p>
            <a:endParaRPr lang="en-US" altLang="ko-KR" sz="1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데이터 단위 통일</a:t>
            </a: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수치 타입으로 변경</a:t>
            </a:r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26F601-FD67-26B6-96FB-C7EB8D4EF167}"/>
              </a:ext>
            </a:extLst>
          </p:cNvPr>
          <p:cNvSpPr/>
          <p:nvPr/>
        </p:nvSpPr>
        <p:spPr>
          <a:xfrm>
            <a:off x="8722331" y="4269774"/>
            <a:ext cx="119109" cy="574576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solidFill>
                <a:schemeClr val="tx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29CD023-A3CA-46DE-4EFB-77D60109C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024" y="4990855"/>
            <a:ext cx="4938869" cy="18117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0C6ED68-6F6C-3A20-AAAC-EA5D06C998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190" y="7795634"/>
            <a:ext cx="4938869" cy="1811746"/>
          </a:xfrm>
          <a:prstGeom prst="rect">
            <a:avLst/>
          </a:prstGeom>
        </p:spPr>
      </p:pic>
      <p:sp>
        <p:nvSpPr>
          <p:cNvPr id="12" name="화살표: 아래쪽 36">
            <a:extLst>
              <a:ext uri="{FF2B5EF4-FFF2-40B4-BE49-F238E27FC236}">
                <a16:creationId xmlns:a16="http://schemas.microsoft.com/office/drawing/2014/main" id="{EE2553E6-A403-C735-EEF3-CE8FD0ED9D7E}"/>
              </a:ext>
            </a:extLst>
          </p:cNvPr>
          <p:cNvSpPr/>
          <p:nvPr/>
        </p:nvSpPr>
        <p:spPr>
          <a:xfrm>
            <a:off x="3731778" y="7212010"/>
            <a:ext cx="2017059" cy="52229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BDDC1AC-DB14-BDF6-61CB-C4213BE28B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8942" y="5143500"/>
            <a:ext cx="7559372" cy="9803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1FF2AB8-A529-1D59-664E-3BE488BF5D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6562" y="7970226"/>
            <a:ext cx="7559372" cy="980322"/>
          </a:xfrm>
          <a:prstGeom prst="rect">
            <a:avLst/>
          </a:prstGeom>
        </p:spPr>
      </p:pic>
      <p:sp>
        <p:nvSpPr>
          <p:cNvPr id="16" name="화살표: 아래쪽 36">
            <a:extLst>
              <a:ext uri="{FF2B5EF4-FFF2-40B4-BE49-F238E27FC236}">
                <a16:creationId xmlns:a16="http://schemas.microsoft.com/office/drawing/2014/main" id="{FC7F35AB-4F53-C40C-B652-D9CA059F8302}"/>
              </a:ext>
            </a:extLst>
          </p:cNvPr>
          <p:cNvSpPr/>
          <p:nvPr/>
        </p:nvSpPr>
        <p:spPr>
          <a:xfrm>
            <a:off x="12344400" y="6802601"/>
            <a:ext cx="2017059" cy="76200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9588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모서리가 둥근 직사각형 5">
            <a:extLst>
              <a:ext uri="{FF2B5EF4-FFF2-40B4-BE49-F238E27FC236}">
                <a16:creationId xmlns:a16="http://schemas.microsoft.com/office/drawing/2014/main" id="{4A46A372-AA94-49C2-ACAB-7EF44386CC39}"/>
              </a:ext>
            </a:extLst>
          </p:cNvPr>
          <p:cNvSpPr/>
          <p:nvPr/>
        </p:nvSpPr>
        <p:spPr>
          <a:xfrm>
            <a:off x="264319" y="1609919"/>
            <a:ext cx="17759363" cy="8405619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whit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준비</a:t>
            </a:r>
            <a:r>
              <a:rPr lang="ko-KR" altLang="en-US" sz="6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41328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개요</a:t>
            </a:r>
            <a:r>
              <a:rPr lang="en-US" altLang="ko-KR" sz="3000" dirty="0">
                <a:solidFill>
                  <a:srgbClr val="C8B8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데이터 </a:t>
            </a:r>
            <a:r>
              <a:rPr lang="ko-KR" altLang="en-US" sz="30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전처리</a:t>
            </a:r>
            <a:endParaRPr lang="ko-KR" altLang="en-US" sz="3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자유형: 도형 59">
            <a:extLst>
              <a:ext uri="{FF2B5EF4-FFF2-40B4-BE49-F238E27FC236}">
                <a16:creationId xmlns:a16="http://schemas.microsoft.com/office/drawing/2014/main" id="{22AA79C6-9D3F-2120-8944-90051F4D5697}"/>
              </a:ext>
            </a:extLst>
          </p:cNvPr>
          <p:cNvSpPr/>
          <p:nvPr/>
        </p:nvSpPr>
        <p:spPr>
          <a:xfrm>
            <a:off x="796462" y="1761237"/>
            <a:ext cx="4419600" cy="715263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4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이상치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2B449F-D74F-B5A5-E93A-CB1C7FDE7855}"/>
              </a:ext>
            </a:extLst>
          </p:cNvPr>
          <p:cNvSpPr/>
          <p:nvPr/>
        </p:nvSpPr>
        <p:spPr>
          <a:xfrm>
            <a:off x="796461" y="2857500"/>
            <a:ext cx="45719" cy="838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solidFill>
                <a:schemeClr val="tx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30DE7D-10E9-FB40-CD6E-378F04DF99DE}"/>
              </a:ext>
            </a:extLst>
          </p:cNvPr>
          <p:cNvSpPr txBox="1"/>
          <p:nvPr/>
        </p:nvSpPr>
        <p:spPr>
          <a:xfrm>
            <a:off x="864970" y="2556927"/>
            <a:ext cx="6332291" cy="113877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Year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이상치 발생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데이터 분포를 살펴보고 값 대체</a:t>
            </a:r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949F79-3E03-39C4-FC2B-27C38881E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213395"/>
            <a:ext cx="8382000" cy="56927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B25471B-9E91-A5B3-AB54-78C1E22200D4}"/>
              </a:ext>
            </a:extLst>
          </p:cNvPr>
          <p:cNvSpPr/>
          <p:nvPr/>
        </p:nvSpPr>
        <p:spPr>
          <a:xfrm>
            <a:off x="7467600" y="7548622"/>
            <a:ext cx="1035968" cy="201447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E5F83E-4F8D-4844-F2A1-F0D1F7E44DE6}"/>
              </a:ext>
            </a:extLst>
          </p:cNvPr>
          <p:cNvSpPr txBox="1"/>
          <p:nvPr/>
        </p:nvSpPr>
        <p:spPr>
          <a:xfrm>
            <a:off x="821059" y="4614207"/>
            <a:ext cx="4419600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데이터 분포가 다음과 같은 이유 </a:t>
            </a:r>
            <a:endParaRPr lang="en-US" altLang="ko-KR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sz="1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단위가 굉장히 낮은 데이터 존재</a:t>
            </a:r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204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모서리가 둥근 직사각형 5">
            <a:extLst>
              <a:ext uri="{FF2B5EF4-FFF2-40B4-BE49-F238E27FC236}">
                <a16:creationId xmlns:a16="http://schemas.microsoft.com/office/drawing/2014/main" id="{4A46A372-AA94-49C2-ACAB-7EF44386CC39}"/>
              </a:ext>
            </a:extLst>
          </p:cNvPr>
          <p:cNvSpPr/>
          <p:nvPr/>
        </p:nvSpPr>
        <p:spPr>
          <a:xfrm>
            <a:off x="264319" y="1609919"/>
            <a:ext cx="17759363" cy="8405619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whit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준비</a:t>
            </a:r>
            <a:r>
              <a:rPr lang="ko-KR" altLang="en-US" sz="6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41328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개요</a:t>
            </a:r>
            <a:r>
              <a:rPr lang="en-US" altLang="ko-KR" sz="3000" dirty="0">
                <a:solidFill>
                  <a:srgbClr val="C8B8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데이터 </a:t>
            </a:r>
            <a:r>
              <a:rPr lang="ko-KR" altLang="en-US" sz="30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전처리</a:t>
            </a:r>
            <a:endParaRPr lang="ko-KR" altLang="en-US" sz="3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자유형: 도형 59">
            <a:extLst>
              <a:ext uri="{FF2B5EF4-FFF2-40B4-BE49-F238E27FC236}">
                <a16:creationId xmlns:a16="http://schemas.microsoft.com/office/drawing/2014/main" id="{22AA79C6-9D3F-2120-8944-90051F4D5697}"/>
              </a:ext>
            </a:extLst>
          </p:cNvPr>
          <p:cNvSpPr/>
          <p:nvPr/>
        </p:nvSpPr>
        <p:spPr>
          <a:xfrm>
            <a:off x="796462" y="1761237"/>
            <a:ext cx="4419600" cy="715263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4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이상치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2B449F-D74F-B5A5-E93A-CB1C7FDE7855}"/>
              </a:ext>
            </a:extLst>
          </p:cNvPr>
          <p:cNvSpPr/>
          <p:nvPr/>
        </p:nvSpPr>
        <p:spPr>
          <a:xfrm>
            <a:off x="796461" y="2857500"/>
            <a:ext cx="45719" cy="838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solidFill>
                <a:schemeClr val="tx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30DE7D-10E9-FB40-CD6E-378F04DF99DE}"/>
              </a:ext>
            </a:extLst>
          </p:cNvPr>
          <p:cNvSpPr txBox="1"/>
          <p:nvPr/>
        </p:nvSpPr>
        <p:spPr>
          <a:xfrm>
            <a:off x="864970" y="2556927"/>
            <a:ext cx="6332291" cy="113877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Year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이상치 발생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데이터 분포를 살펴보고 값 대체</a:t>
            </a:r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E5F83E-4F8D-4844-F2A1-F0D1F7E44DE6}"/>
              </a:ext>
            </a:extLst>
          </p:cNvPr>
          <p:cNvSpPr txBox="1"/>
          <p:nvPr/>
        </p:nvSpPr>
        <p:spPr>
          <a:xfrm>
            <a:off x="821058" y="4614207"/>
            <a:ext cx="5960742" cy="184665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100</a:t>
            </a:r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이하 수치의 데이터가 존재하는 모습</a:t>
            </a:r>
            <a:endParaRPr lang="en-US" altLang="ko-KR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sz="1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네자릿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수 연도가 아닌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두 자릿수 연도가 기입된 데이터</a:t>
            </a: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데이터들의 게임들은 모두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1900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년대 이후 작품</a:t>
            </a: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-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15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이하인 경우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2000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을 더함</a:t>
            </a: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-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80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이상인 큰 경우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1900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을 더함</a:t>
            </a:r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441B013-FDA9-1C6E-32CB-FB6A50813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931" y="4237702"/>
            <a:ext cx="8380269" cy="569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43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모서리가 둥근 직사각형 5">
            <a:extLst>
              <a:ext uri="{FF2B5EF4-FFF2-40B4-BE49-F238E27FC236}">
                <a16:creationId xmlns:a16="http://schemas.microsoft.com/office/drawing/2014/main" id="{4A46A372-AA94-49C2-ACAB-7EF44386CC39}"/>
              </a:ext>
            </a:extLst>
          </p:cNvPr>
          <p:cNvSpPr/>
          <p:nvPr/>
        </p:nvSpPr>
        <p:spPr>
          <a:xfrm>
            <a:off x="264319" y="1609919"/>
            <a:ext cx="17759363" cy="8405619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whit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준비</a:t>
            </a:r>
            <a:r>
              <a:rPr lang="ko-KR" altLang="en-US" sz="6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41328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개요</a:t>
            </a:r>
            <a:r>
              <a:rPr lang="en-US" altLang="ko-KR" sz="3000" dirty="0">
                <a:solidFill>
                  <a:srgbClr val="C8B8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데이터 </a:t>
            </a:r>
            <a:r>
              <a:rPr lang="ko-KR" altLang="en-US" sz="30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전처리</a:t>
            </a:r>
            <a:endParaRPr lang="ko-KR" altLang="en-US" sz="3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자유형: 도형 59">
            <a:extLst>
              <a:ext uri="{FF2B5EF4-FFF2-40B4-BE49-F238E27FC236}">
                <a16:creationId xmlns:a16="http://schemas.microsoft.com/office/drawing/2014/main" id="{22AA79C6-9D3F-2120-8944-90051F4D5697}"/>
              </a:ext>
            </a:extLst>
          </p:cNvPr>
          <p:cNvSpPr/>
          <p:nvPr/>
        </p:nvSpPr>
        <p:spPr>
          <a:xfrm>
            <a:off x="796462" y="1761237"/>
            <a:ext cx="4419600" cy="715263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4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이상치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2B449F-D74F-B5A5-E93A-CB1C7FDE7855}"/>
              </a:ext>
            </a:extLst>
          </p:cNvPr>
          <p:cNvSpPr/>
          <p:nvPr/>
        </p:nvSpPr>
        <p:spPr>
          <a:xfrm>
            <a:off x="796461" y="2857500"/>
            <a:ext cx="45719" cy="838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solidFill>
                <a:schemeClr val="tx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30DE7D-10E9-FB40-CD6E-378F04DF99DE}"/>
              </a:ext>
            </a:extLst>
          </p:cNvPr>
          <p:cNvSpPr txBox="1"/>
          <p:nvPr/>
        </p:nvSpPr>
        <p:spPr>
          <a:xfrm>
            <a:off x="864970" y="2556927"/>
            <a:ext cx="6332291" cy="113877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Year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이상치 발생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데이터 분포를 살펴보고 값 대체</a:t>
            </a:r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E5F83E-4F8D-4844-F2A1-F0D1F7E44DE6}"/>
              </a:ext>
            </a:extLst>
          </p:cNvPr>
          <p:cNvSpPr txBox="1"/>
          <p:nvPr/>
        </p:nvSpPr>
        <p:spPr>
          <a:xfrm>
            <a:off x="821059" y="4614207"/>
            <a:ext cx="4419600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이상치가 처리된 모습</a:t>
            </a:r>
            <a:endParaRPr lang="en-US" altLang="ko-KR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D78D0DD-CD79-8844-9DE2-B4F7557B7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018" y="4237702"/>
            <a:ext cx="8380270" cy="569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20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1045</TotalTime>
  <Words>1565</Words>
  <Application>Microsoft Macintosh PowerPoint</Application>
  <PresentationFormat>사용자 지정</PresentationFormat>
  <Paragraphs>374</Paragraphs>
  <Slides>27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27</vt:i4>
      </vt:variant>
    </vt:vector>
  </HeadingPairs>
  <TitlesOfParts>
    <vt:vector size="38" baseType="lpstr">
      <vt:lpstr>Apple SD Gothic Neo</vt:lpstr>
      <vt:lpstr>KoPubWorld돋움체 Bold</vt:lpstr>
      <vt:lpstr>KoPubWorld돋움체 Light</vt:lpstr>
      <vt:lpstr>KoPubWorld돋움체 Medium</vt:lpstr>
      <vt:lpstr>맑은 고딕</vt:lpstr>
      <vt:lpstr>Arial</vt:lpstr>
      <vt:lpstr>Calibri</vt:lpstr>
      <vt:lpstr>Calibri Light</vt:lpstr>
      <vt:lpstr>Roboto</vt:lpstr>
      <vt:lpstr>Office Theme</vt:lpstr>
      <vt:lpstr>Office 테마</vt:lpstr>
      <vt:lpstr>PowerPoint 프레젠테이션</vt:lpstr>
      <vt:lpstr>PowerPoint 프레젠테이션</vt:lpstr>
      <vt:lpstr>서론 </vt:lpstr>
      <vt:lpstr>분석 준비 </vt:lpstr>
      <vt:lpstr>분석 준비 </vt:lpstr>
      <vt:lpstr>분석 준비 </vt:lpstr>
      <vt:lpstr>분석 준비 </vt:lpstr>
      <vt:lpstr>분석 준비 </vt:lpstr>
      <vt:lpstr>분석 준비 </vt:lpstr>
      <vt:lpstr>분석 준비 </vt:lpstr>
      <vt:lpstr>분석 준비 </vt:lpstr>
      <vt:lpstr>분석 준비 </vt:lpstr>
      <vt:lpstr>분석 준비 </vt:lpstr>
      <vt:lpstr>분석 과정</vt:lpstr>
      <vt:lpstr>분석 과정</vt:lpstr>
      <vt:lpstr>분석 과정</vt:lpstr>
      <vt:lpstr>분석 과정</vt:lpstr>
      <vt:lpstr>분석 과정</vt:lpstr>
      <vt:lpstr>분석 과정</vt:lpstr>
      <vt:lpstr>분석 과정</vt:lpstr>
      <vt:lpstr>분석 과정</vt:lpstr>
      <vt:lpstr>분석 과정</vt:lpstr>
      <vt:lpstr>분석 과정</vt:lpstr>
      <vt:lpstr>분석 과정</vt:lpstr>
      <vt:lpstr>분석 과정</vt:lpstr>
      <vt:lpstr>분석 과정</vt:lpstr>
      <vt:lpstr>결론 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장건희</cp:lastModifiedBy>
  <cp:revision>65</cp:revision>
  <dcterms:created xsi:type="dcterms:W3CDTF">2021-12-18T00:49:38Z</dcterms:created>
  <dcterms:modified xsi:type="dcterms:W3CDTF">2023-03-15T05:01:39Z</dcterms:modified>
</cp:coreProperties>
</file>